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110" d="100"/>
          <a:sy n="110" d="100"/>
        </p:scale>
        <p:origin x="-2430"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8A55A60-45B3-47A9-BF34-06C9DF0BAD1B}" type="datetimeFigureOut">
              <a:rPr lang="en-US" smtClean="0"/>
              <a:pPr/>
              <a:t>11/6/2023</a:t>
            </a:fld>
            <a:endParaRPr lang="en-US"/>
          </a:p>
        </p:txBody>
      </p:sp>
      <p:sp>
        <p:nvSpPr>
          <p:cNvPr id="4" name="Footer Placeholder 3"/>
          <p:cNvSpPr>
            <a:spLocks noGrp="1"/>
          </p:cNvSpPr>
          <p:nvPr>
            <p:ph type="ftr" sz="quarter" idx="2"/>
          </p:nvPr>
        </p:nvSpPr>
        <p:spPr>
          <a:xfrm>
            <a:off x="0" y="9431338"/>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31338"/>
            <a:ext cx="2946400" cy="496887"/>
          </a:xfrm>
          <a:prstGeom prst="rect">
            <a:avLst/>
          </a:prstGeom>
        </p:spPr>
        <p:txBody>
          <a:bodyPr vert="horz" lIns="91440" tIns="45720" rIns="91440" bIns="45720" rtlCol="0" anchor="b"/>
          <a:lstStyle>
            <a:lvl1pPr algn="r">
              <a:defRPr sz="1200"/>
            </a:lvl1pPr>
          </a:lstStyle>
          <a:p>
            <a:fld id="{534E5688-4FA8-47AC-BE81-3F48AA819BB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jtsau.tscost@gmail.com"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175005"/>
            <a:ext cx="2705098" cy="6524863"/>
          </a:xfrm>
          <a:prstGeom prst="rect">
            <a:avLst/>
          </a:prstGeom>
          <a:solidFill>
            <a:schemeClr val="accent2">
              <a:lumMod val="20000"/>
              <a:lumOff val="80000"/>
            </a:schemeClr>
          </a:solidFill>
        </p:spPr>
        <p:txBody>
          <a:bodyPr wrap="square" rtlCol="0">
            <a:spAutoFit/>
          </a:bodyPr>
          <a:lstStyle/>
          <a:p>
            <a:r>
              <a:rPr lang="en-IN" sz="1000" b="1" dirty="0" smtClean="0">
                <a:latin typeface="Arial" pitchFamily="34" charset="0"/>
                <a:cs typeface="Arial" pitchFamily="34" charset="0"/>
              </a:rPr>
              <a:t>Invited </a:t>
            </a:r>
            <a:r>
              <a:rPr lang="en-IN" sz="1000" b="1" dirty="0">
                <a:latin typeface="Arial" pitchFamily="34" charset="0"/>
                <a:cs typeface="Arial" pitchFamily="34" charset="0"/>
              </a:rPr>
              <a:t>Speakers</a:t>
            </a:r>
          </a:p>
          <a:p>
            <a:r>
              <a:rPr lang="en-IN" sz="1100" dirty="0">
                <a:latin typeface="Arial" pitchFamily="34" charset="0"/>
                <a:cs typeface="Arial" pitchFamily="34" charset="0"/>
              </a:rPr>
              <a:t>Eminent speakers - ICRISAT/ICAR Institutes</a:t>
            </a:r>
          </a:p>
          <a:p>
            <a:endParaRPr lang="en-IN" sz="1200" dirty="0">
              <a:latin typeface="Arial" pitchFamily="34" charset="0"/>
              <a:cs typeface="Arial" pitchFamily="34" charset="0"/>
            </a:endParaRPr>
          </a:p>
          <a:p>
            <a:r>
              <a:rPr lang="en-IN" sz="1000" b="1" dirty="0">
                <a:latin typeface="Arial" pitchFamily="34" charset="0"/>
                <a:cs typeface="Arial" pitchFamily="34" charset="0"/>
              </a:rPr>
              <a:t>Participants</a:t>
            </a:r>
          </a:p>
          <a:p>
            <a:pPr algn="just"/>
            <a:r>
              <a:rPr lang="en-IN" sz="1100" dirty="0" smtClean="0">
                <a:latin typeface="Arial" pitchFamily="34" charset="0"/>
                <a:cs typeface="Arial" pitchFamily="34" charset="0"/>
              </a:rPr>
              <a:t>Faculty / researchers </a:t>
            </a:r>
            <a:r>
              <a:rPr lang="en-IN" sz="1100" dirty="0">
                <a:latin typeface="Arial" pitchFamily="34" charset="0"/>
                <a:cs typeface="Arial" pitchFamily="34" charset="0"/>
              </a:rPr>
              <a:t>from Agricultural universities/ Institutes/</a:t>
            </a:r>
          </a:p>
          <a:p>
            <a:pPr algn="just"/>
            <a:r>
              <a:rPr lang="en-IN" sz="1100" dirty="0" smtClean="0">
                <a:latin typeface="Arial" pitchFamily="34" charset="0"/>
                <a:cs typeface="Arial" pitchFamily="34" charset="0"/>
              </a:rPr>
              <a:t>Colleges from </a:t>
            </a:r>
            <a:r>
              <a:rPr lang="en-IN" sz="1100" b="1" dirty="0" smtClean="0">
                <a:latin typeface="Arial" pitchFamily="34" charset="0"/>
                <a:cs typeface="Arial" pitchFamily="34" charset="0"/>
              </a:rPr>
              <a:t>Telangana State</a:t>
            </a:r>
            <a:r>
              <a:rPr lang="en-IN" sz="1100" dirty="0" smtClean="0">
                <a:latin typeface="Arial" pitchFamily="34" charset="0"/>
                <a:cs typeface="Arial" pitchFamily="34" charset="0"/>
              </a:rPr>
              <a:t>. </a:t>
            </a:r>
            <a:endParaRPr lang="en-IN" sz="1100" dirty="0">
              <a:latin typeface="Arial" pitchFamily="34" charset="0"/>
              <a:cs typeface="Arial" pitchFamily="34" charset="0"/>
            </a:endParaRPr>
          </a:p>
          <a:p>
            <a:pPr algn="just"/>
            <a:r>
              <a:rPr lang="en-IN" sz="1100" dirty="0">
                <a:latin typeface="Arial" pitchFamily="34" charset="0"/>
                <a:cs typeface="Arial" pitchFamily="34" charset="0"/>
              </a:rPr>
              <a:t>Total number of participants is restricted to 20.</a:t>
            </a:r>
          </a:p>
          <a:p>
            <a:pPr algn="just"/>
            <a:endParaRPr lang="en-IN" sz="1200" b="1" dirty="0">
              <a:latin typeface="Arial" pitchFamily="34" charset="0"/>
              <a:cs typeface="Arial" pitchFamily="34" charset="0"/>
            </a:endParaRPr>
          </a:p>
          <a:p>
            <a:pPr algn="just"/>
            <a:r>
              <a:rPr lang="en-IN" sz="1000" b="1" dirty="0">
                <a:latin typeface="Arial" pitchFamily="34" charset="0"/>
                <a:cs typeface="Arial" pitchFamily="34" charset="0"/>
              </a:rPr>
              <a:t>Important </a:t>
            </a:r>
            <a:r>
              <a:rPr lang="en-IN" sz="1000" b="1" dirty="0" smtClean="0">
                <a:latin typeface="Arial" pitchFamily="34" charset="0"/>
                <a:cs typeface="Arial" pitchFamily="34" charset="0"/>
              </a:rPr>
              <a:t>Dates</a:t>
            </a:r>
            <a:endParaRPr lang="en-IN" sz="1200" b="1" dirty="0">
              <a:latin typeface="Arial" pitchFamily="34" charset="0"/>
              <a:cs typeface="Arial" pitchFamily="34" charset="0"/>
            </a:endParaRPr>
          </a:p>
          <a:p>
            <a:pPr algn="just"/>
            <a:r>
              <a:rPr lang="en-IN" sz="1100" dirty="0">
                <a:latin typeface="Arial" pitchFamily="34" charset="0"/>
                <a:cs typeface="Arial" pitchFamily="34" charset="0"/>
              </a:rPr>
              <a:t>Completed registration form should reach on or before </a:t>
            </a:r>
            <a:r>
              <a:rPr lang="en-IN" sz="1100" dirty="0" smtClean="0">
                <a:latin typeface="Arial" pitchFamily="34" charset="0"/>
                <a:cs typeface="Arial" pitchFamily="34" charset="0"/>
              </a:rPr>
              <a:t>20-11-2023</a:t>
            </a:r>
            <a:r>
              <a:rPr lang="en-IN" sz="1100" dirty="0" smtClean="0">
                <a:latin typeface="Arial" pitchFamily="34" charset="0"/>
                <a:cs typeface="Arial" pitchFamily="34" charset="0"/>
              </a:rPr>
              <a:t>. </a:t>
            </a:r>
            <a:r>
              <a:rPr lang="en-IN" sz="1100" dirty="0">
                <a:latin typeface="Arial" pitchFamily="34" charset="0"/>
                <a:cs typeface="Arial" pitchFamily="34" charset="0"/>
              </a:rPr>
              <a:t>The selected candidates will be informed by e-mail.</a:t>
            </a:r>
          </a:p>
          <a:p>
            <a:pPr algn="just"/>
            <a:endParaRPr lang="en-IN" sz="1100" dirty="0">
              <a:latin typeface="Arial" pitchFamily="34" charset="0"/>
              <a:cs typeface="Arial" pitchFamily="34" charset="0"/>
            </a:endParaRPr>
          </a:p>
          <a:p>
            <a:pPr algn="just"/>
            <a:r>
              <a:rPr lang="en-IN" sz="1100" dirty="0">
                <a:latin typeface="Arial" pitchFamily="34" charset="0"/>
                <a:cs typeface="Arial" pitchFamily="34" charset="0"/>
              </a:rPr>
              <a:t>There is no course fee for the training program. The course is sponsored by Skill </a:t>
            </a:r>
            <a:r>
              <a:rPr lang="en-IN" sz="1100" dirty="0" err="1">
                <a:latin typeface="Arial" pitchFamily="34" charset="0"/>
                <a:cs typeface="Arial" pitchFamily="34" charset="0"/>
              </a:rPr>
              <a:t>Vigyan</a:t>
            </a:r>
            <a:r>
              <a:rPr lang="en-IN" sz="1100" dirty="0">
                <a:latin typeface="Arial" pitchFamily="34" charset="0"/>
                <a:cs typeface="Arial" pitchFamily="34" charset="0"/>
              </a:rPr>
              <a:t> Initiative Scheme of </a:t>
            </a:r>
            <a:r>
              <a:rPr lang="en-IN" sz="1100" b="1" dirty="0">
                <a:latin typeface="Arial" pitchFamily="34" charset="0"/>
                <a:cs typeface="Arial" pitchFamily="34" charset="0"/>
              </a:rPr>
              <a:t>Department of Biotechnology</a:t>
            </a:r>
            <a:r>
              <a:rPr lang="en-IN" sz="1100" dirty="0">
                <a:latin typeface="Arial" pitchFamily="34" charset="0"/>
                <a:cs typeface="Arial" pitchFamily="34" charset="0"/>
              </a:rPr>
              <a:t>, Govt. of India which is being coordinated by the Telangana State Council of Science &amp; Technology (</a:t>
            </a:r>
            <a:r>
              <a:rPr lang="en-IN" sz="1100" b="1" dirty="0">
                <a:latin typeface="Arial" pitchFamily="34" charset="0"/>
                <a:cs typeface="Arial" pitchFamily="34" charset="0"/>
              </a:rPr>
              <a:t>TSCOST</a:t>
            </a:r>
            <a:r>
              <a:rPr lang="en-IN" sz="1100" dirty="0">
                <a:latin typeface="Arial" pitchFamily="34" charset="0"/>
                <a:cs typeface="Arial" pitchFamily="34" charset="0"/>
              </a:rPr>
              <a:t>), </a:t>
            </a:r>
            <a:r>
              <a:rPr lang="en-IN" sz="1100" dirty="0" smtClean="0">
                <a:latin typeface="Arial" pitchFamily="34" charset="0"/>
                <a:cs typeface="Arial" pitchFamily="34" charset="0"/>
              </a:rPr>
              <a:t>EFS&amp;T </a:t>
            </a:r>
            <a:r>
              <a:rPr lang="en-IN" sz="1100" dirty="0">
                <a:latin typeface="Arial" pitchFamily="34" charset="0"/>
                <a:cs typeface="Arial" pitchFamily="34" charset="0"/>
              </a:rPr>
              <a:t>Department, Govt. of </a:t>
            </a:r>
            <a:r>
              <a:rPr lang="en-IN" sz="1100" dirty="0" err="1" smtClean="0">
                <a:latin typeface="Arial" pitchFamily="34" charset="0"/>
                <a:cs typeface="Arial" pitchFamily="34" charset="0"/>
              </a:rPr>
              <a:t>Telangana</a:t>
            </a:r>
            <a:r>
              <a:rPr lang="en-IN" sz="1100" dirty="0" smtClean="0">
                <a:latin typeface="Arial" pitchFamily="34" charset="0"/>
                <a:cs typeface="Arial" pitchFamily="34" charset="0"/>
              </a:rPr>
              <a:t>.</a:t>
            </a:r>
          </a:p>
          <a:p>
            <a:pPr algn="just"/>
            <a:endParaRPr lang="en-IN" sz="1100" dirty="0" smtClean="0">
              <a:latin typeface="Arial" pitchFamily="34" charset="0"/>
              <a:cs typeface="Arial" pitchFamily="34" charset="0"/>
            </a:endParaRPr>
          </a:p>
          <a:p>
            <a:pPr algn="just"/>
            <a:r>
              <a:rPr lang="en-IN" sz="1100" dirty="0" smtClean="0">
                <a:latin typeface="Arial" pitchFamily="34" charset="0"/>
                <a:cs typeface="Arial" pitchFamily="34" charset="0"/>
              </a:rPr>
              <a:t>Accommodation for candidates will be provided  on payment basis</a:t>
            </a:r>
            <a:endParaRPr lang="en-IN" sz="1100" dirty="0">
              <a:latin typeface="Arial" pitchFamily="34" charset="0"/>
              <a:cs typeface="Arial" pitchFamily="34" charset="0"/>
            </a:endParaRPr>
          </a:p>
          <a:p>
            <a:pPr algn="ctr">
              <a:lnSpc>
                <a:spcPct val="200000"/>
              </a:lnSpc>
            </a:pPr>
            <a:r>
              <a:rPr lang="en-IN" sz="1000" b="1" dirty="0" smtClean="0">
                <a:latin typeface="Arial" pitchFamily="34" charset="0"/>
                <a:cs typeface="Arial" pitchFamily="34" charset="0"/>
              </a:rPr>
              <a:t>Contact</a:t>
            </a:r>
            <a:endParaRPr lang="en-IN" sz="1000" b="1" dirty="0">
              <a:latin typeface="Arial" pitchFamily="34" charset="0"/>
              <a:cs typeface="Arial" pitchFamily="34" charset="0"/>
            </a:endParaRPr>
          </a:p>
          <a:p>
            <a:pPr algn="ctr"/>
            <a:r>
              <a:rPr lang="en-IN" sz="1000" dirty="0">
                <a:latin typeface="Arial" pitchFamily="34" charset="0"/>
                <a:cs typeface="Arial" pitchFamily="34" charset="0"/>
              </a:rPr>
              <a:t>Dr. </a:t>
            </a:r>
            <a:r>
              <a:rPr lang="en-IN" sz="1000" dirty="0" smtClean="0">
                <a:latin typeface="Arial" pitchFamily="34" charset="0"/>
                <a:cs typeface="Arial" pitchFamily="34" charset="0"/>
              </a:rPr>
              <a:t>CV </a:t>
            </a:r>
            <a:r>
              <a:rPr lang="en-IN" sz="1000" dirty="0" err="1" smtClean="0">
                <a:latin typeface="Arial" pitchFamily="34" charset="0"/>
                <a:cs typeface="Arial" pitchFamily="34" charset="0"/>
              </a:rPr>
              <a:t>Sameer</a:t>
            </a:r>
            <a:r>
              <a:rPr lang="en-IN" sz="1000" dirty="0" smtClean="0">
                <a:latin typeface="Arial" pitchFamily="34" charset="0"/>
                <a:cs typeface="Arial" pitchFamily="34" charset="0"/>
              </a:rPr>
              <a:t> Kumar</a:t>
            </a:r>
            <a:endParaRPr lang="en-IN" sz="1000" dirty="0">
              <a:latin typeface="Arial" pitchFamily="34" charset="0"/>
              <a:cs typeface="Arial" pitchFamily="34" charset="0"/>
            </a:endParaRPr>
          </a:p>
          <a:p>
            <a:pPr algn="ctr"/>
            <a:r>
              <a:rPr lang="en-IN" sz="1000" dirty="0">
                <a:latin typeface="Arial" pitchFamily="34" charset="0"/>
                <a:cs typeface="Arial" pitchFamily="34" charset="0"/>
              </a:rPr>
              <a:t>Program </a:t>
            </a:r>
            <a:r>
              <a:rPr lang="en-IN" sz="1000" dirty="0" smtClean="0">
                <a:latin typeface="Arial" pitchFamily="34" charset="0"/>
                <a:cs typeface="Arial" pitchFamily="34" charset="0"/>
              </a:rPr>
              <a:t>Coordinator &amp; Director</a:t>
            </a:r>
            <a:endParaRPr lang="en-IN" sz="1000" dirty="0">
              <a:latin typeface="Arial" pitchFamily="34" charset="0"/>
              <a:cs typeface="Arial" pitchFamily="34" charset="0"/>
            </a:endParaRPr>
          </a:p>
          <a:p>
            <a:pPr algn="ctr"/>
            <a:r>
              <a:rPr lang="en-US" sz="1000" dirty="0">
                <a:latin typeface="Arial" pitchFamily="34" charset="0"/>
                <a:cs typeface="Arial" pitchFamily="34" charset="0"/>
              </a:rPr>
              <a:t>Institute of Biotechnology</a:t>
            </a:r>
          </a:p>
          <a:p>
            <a:pPr algn="ctr"/>
            <a:r>
              <a:rPr lang="en-US" sz="1000" dirty="0">
                <a:latin typeface="Arial" pitchFamily="34" charset="0"/>
                <a:cs typeface="Arial" pitchFamily="34" charset="0"/>
              </a:rPr>
              <a:t>Prof. </a:t>
            </a:r>
            <a:r>
              <a:rPr lang="en-US" sz="1000" dirty="0" err="1">
                <a:latin typeface="Arial" pitchFamily="34" charset="0"/>
                <a:cs typeface="Arial" pitchFamily="34" charset="0"/>
              </a:rPr>
              <a:t>Jayashankar</a:t>
            </a:r>
            <a:r>
              <a:rPr lang="en-US" sz="1000" dirty="0">
                <a:latin typeface="Arial" pitchFamily="34" charset="0"/>
                <a:cs typeface="Arial" pitchFamily="34" charset="0"/>
              </a:rPr>
              <a:t> </a:t>
            </a:r>
            <a:r>
              <a:rPr lang="en-US" sz="1000" dirty="0" err="1">
                <a:latin typeface="Arial" pitchFamily="34" charset="0"/>
                <a:cs typeface="Arial" pitchFamily="34" charset="0"/>
              </a:rPr>
              <a:t>Telanagana</a:t>
            </a:r>
            <a:r>
              <a:rPr lang="en-US" sz="1000" dirty="0">
                <a:latin typeface="Arial" pitchFamily="34" charset="0"/>
                <a:cs typeface="Arial" pitchFamily="34" charset="0"/>
              </a:rPr>
              <a:t> State Agricultural University</a:t>
            </a:r>
          </a:p>
          <a:p>
            <a:pPr algn="ctr"/>
            <a:r>
              <a:rPr lang="en-US" sz="1000" dirty="0">
                <a:latin typeface="Arial" pitchFamily="34" charset="0"/>
                <a:cs typeface="Arial" pitchFamily="34" charset="0"/>
              </a:rPr>
              <a:t>Hyderabad-500030</a:t>
            </a:r>
          </a:p>
          <a:p>
            <a:pPr algn="ctr"/>
            <a:r>
              <a:rPr lang="en-US" sz="1000" dirty="0" err="1" smtClean="0">
                <a:latin typeface="Arial" pitchFamily="34" charset="0"/>
                <a:cs typeface="Arial" pitchFamily="34" charset="0"/>
              </a:rPr>
              <a:t>Telangana</a:t>
            </a:r>
            <a:endParaRPr lang="en-US" sz="1000" dirty="0" smtClean="0">
              <a:latin typeface="Arial" pitchFamily="34" charset="0"/>
              <a:cs typeface="Arial" pitchFamily="34" charset="0"/>
            </a:endParaRPr>
          </a:p>
          <a:p>
            <a:pPr algn="ctr"/>
            <a:r>
              <a:rPr lang="en-US" sz="900" dirty="0" smtClean="0">
                <a:latin typeface="Arial" pitchFamily="34" charset="0"/>
                <a:cs typeface="Arial" pitchFamily="34" charset="0"/>
              </a:rPr>
              <a:t>Ph No. 9704157788</a:t>
            </a:r>
            <a:endParaRPr lang="en-US" sz="900" dirty="0">
              <a:latin typeface="Arial" pitchFamily="34" charset="0"/>
              <a:cs typeface="Arial" pitchFamily="34" charset="0"/>
            </a:endParaRPr>
          </a:p>
          <a:p>
            <a:pPr algn="ctr"/>
            <a:r>
              <a:rPr lang="en-US" sz="900" dirty="0">
                <a:latin typeface="Arial" pitchFamily="34" charset="0"/>
                <a:cs typeface="Arial" pitchFamily="34" charset="0"/>
              </a:rPr>
              <a:t>E-mail: </a:t>
            </a:r>
            <a:r>
              <a:rPr lang="en-US" sz="900" dirty="0">
                <a:latin typeface="Arial" pitchFamily="34" charset="0"/>
                <a:cs typeface="Arial" pitchFamily="34" charset="0"/>
                <a:hlinkClick r:id="rId2"/>
              </a:rPr>
              <a:t>pjtsau.tscost@gmail.com</a:t>
            </a:r>
            <a:endParaRPr lang="en-US" sz="900" dirty="0">
              <a:latin typeface="Arial" pitchFamily="34" charset="0"/>
              <a:cs typeface="Arial" pitchFamily="34" charset="0"/>
            </a:endParaRPr>
          </a:p>
        </p:txBody>
      </p:sp>
      <p:sp>
        <p:nvSpPr>
          <p:cNvPr id="1026" name="AutoShape 2"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PROFESSOR JAYASHANKAR TELANGANA STATE AGRICULTURAL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6172200" y="4100780"/>
            <a:ext cx="2743200" cy="2614368"/>
          </a:xfrm>
          <a:prstGeom prst="rect">
            <a:avLst/>
          </a:prstGeom>
          <a:solidFill>
            <a:schemeClr val="accent2">
              <a:lumMod val="20000"/>
              <a:lumOff val="80000"/>
            </a:schemeClr>
          </a:solidFill>
        </p:spPr>
        <p:txBody>
          <a:bodyPr wrap="square" rtlCol="0">
            <a:spAutoFit/>
          </a:bodyPr>
          <a:lstStyle/>
          <a:p>
            <a:pPr algn="ctr"/>
            <a:r>
              <a:rPr lang="en-IN" sz="1100" b="1" i="1" dirty="0" smtClean="0">
                <a:solidFill>
                  <a:srgbClr val="002060"/>
                </a:solidFill>
                <a:latin typeface="Arial" pitchFamily="34" charset="0"/>
                <a:cs typeface="Arial" pitchFamily="34" charset="0"/>
              </a:rPr>
              <a:t>11</a:t>
            </a:r>
            <a:r>
              <a:rPr lang="en-IN" sz="1100" b="1" i="1" baseline="30000" dirty="0" smtClean="0">
                <a:solidFill>
                  <a:srgbClr val="002060"/>
                </a:solidFill>
                <a:latin typeface="Arial" pitchFamily="34" charset="0"/>
                <a:cs typeface="Arial" pitchFamily="34" charset="0"/>
              </a:rPr>
              <a:t>th</a:t>
            </a:r>
            <a:r>
              <a:rPr lang="en-IN" sz="1100" b="1" i="1" dirty="0" smtClean="0">
                <a:solidFill>
                  <a:srgbClr val="002060"/>
                </a:solidFill>
                <a:latin typeface="Arial" pitchFamily="34" charset="0"/>
                <a:cs typeface="Arial" pitchFamily="34" charset="0"/>
              </a:rPr>
              <a:t> </a:t>
            </a:r>
            <a:r>
              <a:rPr lang="en-IN" sz="1100" b="1" i="1" dirty="0">
                <a:solidFill>
                  <a:srgbClr val="002060"/>
                </a:solidFill>
                <a:latin typeface="Arial" pitchFamily="34" charset="0"/>
                <a:cs typeface="Arial" pitchFamily="34" charset="0"/>
              </a:rPr>
              <a:t>to </a:t>
            </a:r>
            <a:r>
              <a:rPr lang="en-IN" sz="1100" b="1" i="1" dirty="0" smtClean="0">
                <a:solidFill>
                  <a:srgbClr val="002060"/>
                </a:solidFill>
                <a:latin typeface="Arial" pitchFamily="34" charset="0"/>
                <a:cs typeface="Arial" pitchFamily="34" charset="0"/>
              </a:rPr>
              <a:t>23</a:t>
            </a:r>
            <a:r>
              <a:rPr lang="en-IN" sz="1100" b="1" i="1" baseline="30000" dirty="0" smtClean="0">
                <a:solidFill>
                  <a:srgbClr val="002060"/>
                </a:solidFill>
                <a:latin typeface="Arial" pitchFamily="34" charset="0"/>
                <a:cs typeface="Arial" pitchFamily="34" charset="0"/>
              </a:rPr>
              <a:t>rd</a:t>
            </a:r>
            <a:r>
              <a:rPr lang="en-IN" sz="1100" b="1" i="1" dirty="0" smtClean="0">
                <a:solidFill>
                  <a:srgbClr val="002060"/>
                </a:solidFill>
                <a:latin typeface="Arial" pitchFamily="34" charset="0"/>
                <a:cs typeface="Arial" pitchFamily="34" charset="0"/>
              </a:rPr>
              <a:t> December 2023</a:t>
            </a:r>
            <a:r>
              <a:rPr lang="en-US" sz="1100" b="1" i="1" dirty="0" smtClean="0">
                <a:solidFill>
                  <a:srgbClr val="002060"/>
                </a:solidFill>
                <a:latin typeface="Arial" pitchFamily="34" charset="0"/>
                <a:cs typeface="Arial" pitchFamily="34" charset="0"/>
              </a:rPr>
              <a:t>    </a:t>
            </a:r>
            <a:endParaRPr lang="en-US" sz="1100" b="1" i="1" dirty="0">
              <a:solidFill>
                <a:srgbClr val="002060"/>
              </a:solidFill>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endParaRPr lang="en-US" sz="1200" b="1" dirty="0">
              <a:latin typeface="Arial" pitchFamily="34" charset="0"/>
              <a:cs typeface="Arial" pitchFamily="34" charset="0"/>
            </a:endParaRPr>
          </a:p>
          <a:p>
            <a:pPr algn="ctr">
              <a:lnSpc>
                <a:spcPct val="150000"/>
              </a:lnSpc>
            </a:pPr>
            <a:r>
              <a:rPr lang="en-US" sz="1200" b="1" dirty="0">
                <a:solidFill>
                  <a:srgbClr val="C00000"/>
                </a:solidFill>
                <a:latin typeface="Arial" pitchFamily="34" charset="0"/>
                <a:cs typeface="Arial" pitchFamily="34" charset="0"/>
              </a:rPr>
              <a:t>  </a:t>
            </a:r>
            <a:r>
              <a:rPr lang="en-US" sz="1000" b="1" i="1" dirty="0" err="1">
                <a:solidFill>
                  <a:srgbClr val="C00000"/>
                </a:solidFill>
                <a:latin typeface="Arial" pitchFamily="34" charset="0"/>
                <a:cs typeface="Arial" pitchFamily="34" charset="0"/>
              </a:rPr>
              <a:t>Organised</a:t>
            </a:r>
            <a:r>
              <a:rPr lang="en-US" sz="1000" b="1" i="1" dirty="0">
                <a:solidFill>
                  <a:srgbClr val="C00000"/>
                </a:solidFill>
                <a:latin typeface="Arial" pitchFamily="34" charset="0"/>
                <a:cs typeface="Arial" pitchFamily="34" charset="0"/>
              </a:rPr>
              <a:t> by</a:t>
            </a:r>
            <a:endParaRPr lang="en-US" sz="1200" b="1" dirty="0">
              <a:solidFill>
                <a:srgbClr val="C00000"/>
              </a:solidFill>
              <a:latin typeface="Arial" pitchFamily="34" charset="0"/>
              <a:cs typeface="Arial" pitchFamily="34" charset="0"/>
            </a:endParaRPr>
          </a:p>
          <a:p>
            <a:pPr algn="ctr"/>
            <a:r>
              <a:rPr lang="en-US" sz="1100" b="1" dirty="0">
                <a:solidFill>
                  <a:srgbClr val="C00000"/>
                </a:solidFill>
                <a:latin typeface="Arial" pitchFamily="34" charset="0"/>
                <a:cs typeface="Arial" pitchFamily="34" charset="0"/>
              </a:rPr>
              <a:t>Institute of Biotechnology</a:t>
            </a:r>
          </a:p>
          <a:p>
            <a:pPr algn="ctr"/>
            <a:r>
              <a:rPr lang="en-US" sz="1100" b="1" dirty="0">
                <a:solidFill>
                  <a:srgbClr val="C00000"/>
                </a:solidFill>
                <a:latin typeface="Arial" pitchFamily="34" charset="0"/>
                <a:cs typeface="Arial" pitchFamily="34" charset="0"/>
              </a:rPr>
              <a:t>Prof. </a:t>
            </a:r>
            <a:r>
              <a:rPr lang="en-US" sz="1100" b="1" dirty="0" err="1">
                <a:solidFill>
                  <a:srgbClr val="C00000"/>
                </a:solidFill>
                <a:latin typeface="Arial" pitchFamily="34" charset="0"/>
                <a:cs typeface="Arial" pitchFamily="34" charset="0"/>
              </a:rPr>
              <a:t>Jayashankar</a:t>
            </a:r>
            <a:r>
              <a:rPr lang="en-US" sz="1100" b="1" dirty="0">
                <a:solidFill>
                  <a:srgbClr val="C00000"/>
                </a:solidFill>
                <a:latin typeface="Arial" pitchFamily="34" charset="0"/>
                <a:cs typeface="Arial" pitchFamily="34" charset="0"/>
              </a:rPr>
              <a:t> </a:t>
            </a:r>
            <a:r>
              <a:rPr lang="en-US" sz="1100" b="1" dirty="0" err="1">
                <a:solidFill>
                  <a:srgbClr val="C00000"/>
                </a:solidFill>
                <a:latin typeface="Arial" pitchFamily="34" charset="0"/>
                <a:cs typeface="Arial" pitchFamily="34" charset="0"/>
              </a:rPr>
              <a:t>Telanagana</a:t>
            </a:r>
            <a:r>
              <a:rPr lang="en-US" sz="1100" b="1" dirty="0">
                <a:solidFill>
                  <a:srgbClr val="C00000"/>
                </a:solidFill>
                <a:latin typeface="Arial" pitchFamily="34" charset="0"/>
                <a:cs typeface="Arial" pitchFamily="34" charset="0"/>
              </a:rPr>
              <a:t> State Agricultural University</a:t>
            </a:r>
          </a:p>
          <a:p>
            <a:pPr algn="ctr"/>
            <a:r>
              <a:rPr lang="en-US" sz="1100" b="1" dirty="0">
                <a:solidFill>
                  <a:srgbClr val="C00000"/>
                </a:solidFill>
                <a:latin typeface="Arial" pitchFamily="34" charset="0"/>
                <a:cs typeface="Arial" pitchFamily="34" charset="0"/>
              </a:rPr>
              <a:t>Hyderabad-500030</a:t>
            </a:r>
          </a:p>
          <a:p>
            <a:pPr algn="ctr"/>
            <a:r>
              <a:rPr lang="en-US" sz="1100" b="1" dirty="0" err="1">
                <a:solidFill>
                  <a:srgbClr val="C00000"/>
                </a:solidFill>
                <a:latin typeface="Arial" pitchFamily="34" charset="0"/>
                <a:cs typeface="Arial" pitchFamily="34" charset="0"/>
              </a:rPr>
              <a:t>Telangana</a:t>
            </a:r>
            <a:endParaRPr lang="en-US" sz="1100" b="1" dirty="0">
              <a:solidFill>
                <a:srgbClr val="C00000"/>
              </a:solidFill>
              <a:latin typeface="Arial" pitchFamily="34" charset="0"/>
              <a:cs typeface="Arial" pitchFamily="34" charset="0"/>
            </a:endParaRPr>
          </a:p>
          <a:p>
            <a:pPr algn="ctr">
              <a:lnSpc>
                <a:spcPct val="150000"/>
              </a:lnSpc>
            </a:pPr>
            <a:endParaRPr lang="en-US" sz="1050" b="1" dirty="0">
              <a:latin typeface="Arial" pitchFamily="34" charset="0"/>
              <a:cs typeface="Arial" pitchFamily="34" charset="0"/>
            </a:endParaRPr>
          </a:p>
          <a:p>
            <a:pPr algn="ctr"/>
            <a:endParaRPr lang="en-US" sz="1050" b="1" dirty="0">
              <a:latin typeface="Arial" pitchFamily="34" charset="0"/>
              <a:cs typeface="Arial" pitchFamily="34" charset="0"/>
            </a:endParaRPr>
          </a:p>
        </p:txBody>
      </p:sp>
      <p:sp>
        <p:nvSpPr>
          <p:cNvPr id="8" name="TextBox 7"/>
          <p:cNvSpPr txBox="1"/>
          <p:nvPr/>
        </p:nvSpPr>
        <p:spPr>
          <a:xfrm>
            <a:off x="6079255" y="171087"/>
            <a:ext cx="2743200" cy="2400657"/>
          </a:xfrm>
          <a:prstGeom prst="rect">
            <a:avLst/>
          </a:prstGeom>
          <a:solidFill>
            <a:schemeClr val="accent2">
              <a:lumMod val="20000"/>
              <a:lumOff val="80000"/>
            </a:schemeClr>
          </a:solidFill>
        </p:spPr>
        <p:txBody>
          <a:bodyPr wrap="square" rtlCol="0">
            <a:spAutoFit/>
          </a:bodyPr>
          <a:lstStyle/>
          <a:p>
            <a:pPr algn="ctr"/>
            <a:endParaRPr lang="en-US" sz="1200" b="1" dirty="0">
              <a:latin typeface="Arial" pitchFamily="34" charset="0"/>
              <a:cs typeface="Arial" pitchFamily="34" charset="0"/>
            </a:endParaRPr>
          </a:p>
          <a:p>
            <a:pPr algn="ctr"/>
            <a:r>
              <a:rPr lang="en-US" sz="1200" b="1" dirty="0">
                <a:solidFill>
                  <a:schemeClr val="accent3">
                    <a:lumMod val="50000"/>
                  </a:schemeClr>
                </a:solidFill>
                <a:latin typeface="Arial" pitchFamily="34" charset="0"/>
                <a:cs typeface="Arial" pitchFamily="34" charset="0"/>
              </a:rPr>
              <a:t>Faculty Development Program</a:t>
            </a:r>
          </a:p>
          <a:p>
            <a:pPr algn="ctr"/>
            <a:endParaRPr lang="en-IN" sz="900" b="1" dirty="0">
              <a:solidFill>
                <a:srgbClr val="7030A0"/>
              </a:solidFill>
              <a:latin typeface="Arial" pitchFamily="34" charset="0"/>
              <a:cs typeface="Arial" pitchFamily="34" charset="0"/>
            </a:endParaRPr>
          </a:p>
          <a:p>
            <a:pPr algn="ctr"/>
            <a:r>
              <a:rPr lang="en-IN" sz="1000" b="1" dirty="0">
                <a:solidFill>
                  <a:srgbClr val="7030A0"/>
                </a:solidFill>
                <a:latin typeface="Arial" pitchFamily="34" charset="0"/>
                <a:cs typeface="Arial" pitchFamily="34" charset="0"/>
              </a:rPr>
              <a:t>Skill Vigyan Initiative Scheme of the </a:t>
            </a:r>
            <a:r>
              <a:rPr lang="en-IN" sz="900" b="1" dirty="0">
                <a:solidFill>
                  <a:srgbClr val="7030A0"/>
                </a:solidFill>
                <a:latin typeface="Arial" pitchFamily="34" charset="0"/>
                <a:cs typeface="Arial" pitchFamily="34" charset="0"/>
              </a:rPr>
              <a:t>Department of Biotechnology Govt. of India </a:t>
            </a:r>
            <a:endParaRPr lang="en-US" sz="900" b="1" dirty="0">
              <a:solidFill>
                <a:srgbClr val="7030A0"/>
              </a:solidFill>
              <a:latin typeface="Arial" pitchFamily="34" charset="0"/>
              <a:cs typeface="Arial" pitchFamily="34" charset="0"/>
            </a:endParaRPr>
          </a:p>
          <a:p>
            <a:pPr algn="ctr"/>
            <a:r>
              <a:rPr lang="en-US" sz="900" b="1" dirty="0">
                <a:solidFill>
                  <a:srgbClr val="7030A0"/>
                </a:solidFill>
                <a:latin typeface="Arial" pitchFamily="34" charset="0"/>
                <a:cs typeface="Arial" pitchFamily="34" charset="0"/>
              </a:rPr>
              <a:t>Coordinated by TSCOST</a:t>
            </a:r>
          </a:p>
          <a:p>
            <a:pPr algn="ctr"/>
            <a:endParaRPr lang="en-US" sz="1200" b="1" dirty="0">
              <a:latin typeface="Arial" pitchFamily="34" charset="0"/>
              <a:cs typeface="Arial" pitchFamily="34" charset="0"/>
            </a:endParaRPr>
          </a:p>
          <a:p>
            <a:pPr algn="ctr"/>
            <a:r>
              <a:rPr lang="en-US" sz="1100" b="1" i="1" dirty="0">
                <a:solidFill>
                  <a:srgbClr val="C00000"/>
                </a:solidFill>
                <a:latin typeface="Arial" pitchFamily="34" charset="0"/>
                <a:cs typeface="Arial" pitchFamily="34" charset="0"/>
              </a:rPr>
              <a:t>Hands on Training</a:t>
            </a:r>
          </a:p>
          <a:p>
            <a:pPr algn="ctr"/>
            <a:r>
              <a:rPr lang="en-US" sz="1100" b="1" i="1" dirty="0">
                <a:solidFill>
                  <a:srgbClr val="C00000"/>
                </a:solidFill>
                <a:latin typeface="Arial" pitchFamily="34" charset="0"/>
                <a:cs typeface="Arial" pitchFamily="34" charset="0"/>
              </a:rPr>
              <a:t>on</a:t>
            </a:r>
          </a:p>
          <a:p>
            <a:pPr algn="ctr"/>
            <a:r>
              <a:rPr lang="en-IN" sz="1100" b="1" i="1" dirty="0">
                <a:solidFill>
                  <a:srgbClr val="C00000"/>
                </a:solidFill>
                <a:latin typeface="Arial" pitchFamily="34" charset="0"/>
                <a:cs typeface="Arial" pitchFamily="34" charset="0"/>
              </a:rPr>
              <a:t>Biotechnological tools in crop improvement</a:t>
            </a:r>
          </a:p>
          <a:p>
            <a:pPr algn="ctr"/>
            <a:endParaRPr lang="en-IN" sz="1100" b="1" i="1" dirty="0">
              <a:solidFill>
                <a:srgbClr val="0070C0"/>
              </a:solidFill>
              <a:latin typeface="Arial" pitchFamily="34" charset="0"/>
              <a:cs typeface="Arial" pitchFamily="34" charset="0"/>
            </a:endParaRPr>
          </a:p>
          <a:p>
            <a:pPr algn="ctr"/>
            <a:endParaRPr lang="en-IN" sz="1100" b="1" i="1" dirty="0">
              <a:solidFill>
                <a:srgbClr val="0070C0"/>
              </a:solidFill>
              <a:latin typeface="Arial" pitchFamily="34" charset="0"/>
              <a:cs typeface="Arial" pitchFamily="34" charset="0"/>
            </a:endParaRPr>
          </a:p>
          <a:p>
            <a:pPr algn="ctr"/>
            <a:endParaRPr lang="en-US" sz="1100" b="1" i="1" dirty="0">
              <a:solidFill>
                <a:srgbClr val="0070C0"/>
              </a:solidFill>
            </a:endParaRPr>
          </a:p>
        </p:txBody>
      </p:sp>
      <p:sp>
        <p:nvSpPr>
          <p:cNvPr id="9" name="TextBox 8"/>
          <p:cNvSpPr txBox="1"/>
          <p:nvPr/>
        </p:nvSpPr>
        <p:spPr>
          <a:xfrm>
            <a:off x="287678" y="160339"/>
            <a:ext cx="2798419" cy="6554809"/>
          </a:xfrm>
          <a:prstGeom prst="rect">
            <a:avLst/>
          </a:prstGeom>
          <a:solidFill>
            <a:schemeClr val="accent2">
              <a:lumMod val="20000"/>
              <a:lumOff val="80000"/>
            </a:schemeClr>
          </a:solidFill>
        </p:spPr>
        <p:txBody>
          <a:bodyPr wrap="square" rtlCol="0">
            <a:spAutoFit/>
          </a:bodyPr>
          <a:lstStyle/>
          <a:p>
            <a:pPr algn="ctr"/>
            <a:r>
              <a:rPr lang="en-US" sz="1200" b="1" dirty="0" smtClean="0">
                <a:solidFill>
                  <a:srgbClr val="C00000"/>
                </a:solidFill>
                <a:latin typeface="Arial" pitchFamily="34" charset="0"/>
                <a:cs typeface="Arial" pitchFamily="34" charset="0"/>
              </a:rPr>
              <a:t>Faculty </a:t>
            </a:r>
            <a:r>
              <a:rPr lang="en-US" sz="1200" b="1" dirty="0">
                <a:solidFill>
                  <a:srgbClr val="C00000"/>
                </a:solidFill>
                <a:latin typeface="Arial" pitchFamily="34" charset="0"/>
                <a:cs typeface="Arial" pitchFamily="34" charset="0"/>
              </a:rPr>
              <a:t>Development Program</a:t>
            </a:r>
          </a:p>
          <a:p>
            <a:pPr algn="ctr"/>
            <a:endParaRPr lang="en-US" sz="1200" b="1" dirty="0">
              <a:latin typeface="Arial" pitchFamily="34" charset="0"/>
              <a:cs typeface="Arial" pitchFamily="34" charset="0"/>
            </a:endParaRPr>
          </a:p>
          <a:p>
            <a:pPr algn="ctr"/>
            <a:r>
              <a:rPr lang="en-US" sz="1100" b="1" i="1" dirty="0">
                <a:solidFill>
                  <a:srgbClr val="0070C0"/>
                </a:solidFill>
                <a:latin typeface="Arial" pitchFamily="34" charset="0"/>
                <a:cs typeface="Arial" pitchFamily="34" charset="0"/>
              </a:rPr>
              <a:t>Hands on Training</a:t>
            </a:r>
          </a:p>
          <a:p>
            <a:pPr algn="ctr"/>
            <a:r>
              <a:rPr lang="en-US" sz="1100" b="1" i="1" dirty="0">
                <a:solidFill>
                  <a:srgbClr val="0070C0"/>
                </a:solidFill>
                <a:latin typeface="Arial" pitchFamily="34" charset="0"/>
                <a:cs typeface="Arial" pitchFamily="34" charset="0"/>
              </a:rPr>
              <a:t>on</a:t>
            </a:r>
          </a:p>
          <a:p>
            <a:pPr algn="ctr"/>
            <a:r>
              <a:rPr lang="en-IN" sz="1100" b="1" i="1" dirty="0">
                <a:solidFill>
                  <a:srgbClr val="0070C0"/>
                </a:solidFill>
                <a:latin typeface="Arial" pitchFamily="34" charset="0"/>
                <a:cs typeface="Arial" pitchFamily="34" charset="0"/>
              </a:rPr>
              <a:t>Biotechnological tools in crop improvement</a:t>
            </a:r>
          </a:p>
          <a:p>
            <a:pPr algn="ctr"/>
            <a:endParaRPr lang="en-IN" sz="1200" b="1" dirty="0">
              <a:latin typeface="Arial" pitchFamily="34" charset="0"/>
              <a:cs typeface="Arial" pitchFamily="34" charset="0"/>
            </a:endParaRPr>
          </a:p>
          <a:p>
            <a:pPr algn="ctr"/>
            <a:r>
              <a:rPr lang="en-IN" sz="1000" b="1" dirty="0">
                <a:solidFill>
                  <a:schemeClr val="accent3">
                    <a:lumMod val="50000"/>
                  </a:schemeClr>
                </a:solidFill>
                <a:latin typeface="Arial" pitchFamily="34" charset="0"/>
                <a:cs typeface="Arial" pitchFamily="34" charset="0"/>
              </a:rPr>
              <a:t>Registration Form</a:t>
            </a:r>
          </a:p>
          <a:p>
            <a:endParaRPr lang="en-US" sz="1100" dirty="0">
              <a:latin typeface="Arial" pitchFamily="34" charset="0"/>
              <a:cs typeface="Arial" pitchFamily="34" charset="0"/>
            </a:endParaRPr>
          </a:p>
          <a:p>
            <a:r>
              <a:rPr lang="en-US" sz="1050" dirty="0">
                <a:latin typeface="Arial" pitchFamily="34" charset="0"/>
                <a:cs typeface="Arial" pitchFamily="34" charset="0"/>
              </a:rPr>
              <a:t>Name</a:t>
            </a:r>
            <a:r>
              <a:rPr lang="en-US" sz="1050" dirty="0" smtClean="0">
                <a:latin typeface="Arial" pitchFamily="34" charset="0"/>
                <a:cs typeface="Arial" pitchFamily="34" charset="0"/>
              </a:rPr>
              <a:t>:……………………………</a:t>
            </a:r>
          </a:p>
          <a:p>
            <a:r>
              <a:rPr lang="en-US" sz="1050" dirty="0" smtClean="0">
                <a:latin typeface="Arial" pitchFamily="34" charset="0"/>
                <a:cs typeface="Arial" pitchFamily="34" charset="0"/>
              </a:rPr>
              <a:t>Designation……………………..</a:t>
            </a:r>
            <a:endParaRPr lang="en-US" sz="1050" dirty="0">
              <a:latin typeface="Arial" pitchFamily="34" charset="0"/>
              <a:cs typeface="Arial" pitchFamily="34" charset="0"/>
            </a:endParaRPr>
          </a:p>
          <a:p>
            <a:r>
              <a:rPr lang="en-US" sz="1050" dirty="0">
                <a:latin typeface="Arial" pitchFamily="34" charset="0"/>
                <a:cs typeface="Arial" pitchFamily="34" charset="0"/>
              </a:rPr>
              <a:t>Department</a:t>
            </a:r>
            <a:r>
              <a:rPr lang="en-US" sz="1050" dirty="0" smtClean="0">
                <a:latin typeface="Arial" pitchFamily="34" charset="0"/>
                <a:cs typeface="Arial" pitchFamily="34" charset="0"/>
              </a:rPr>
              <a:t>:……………………………</a:t>
            </a:r>
            <a:endParaRPr lang="en-US" sz="1050" dirty="0">
              <a:latin typeface="Arial" pitchFamily="34" charset="0"/>
              <a:cs typeface="Arial" pitchFamily="34" charset="0"/>
            </a:endParaRPr>
          </a:p>
          <a:p>
            <a:r>
              <a:rPr lang="en-US" sz="1050" dirty="0">
                <a:latin typeface="Arial" pitchFamily="34" charset="0"/>
                <a:cs typeface="Arial" pitchFamily="34" charset="0"/>
              </a:rPr>
              <a:t>Institution</a:t>
            </a:r>
            <a:r>
              <a:rPr lang="en-US" sz="1050" dirty="0" smtClean="0">
                <a:latin typeface="Arial" pitchFamily="34" charset="0"/>
                <a:cs typeface="Arial" pitchFamily="34" charset="0"/>
              </a:rPr>
              <a:t>:………………………………</a:t>
            </a:r>
            <a:endParaRPr lang="en-US" sz="1050" dirty="0">
              <a:latin typeface="Arial" pitchFamily="34" charset="0"/>
              <a:cs typeface="Arial" pitchFamily="34" charset="0"/>
            </a:endParaRPr>
          </a:p>
          <a:p>
            <a:r>
              <a:rPr lang="en-US" sz="1050" dirty="0" smtClean="0">
                <a:latin typeface="Arial" pitchFamily="34" charset="0"/>
                <a:cs typeface="Arial" pitchFamily="34" charset="0"/>
              </a:rPr>
              <a:t>Experience in years: ……………..</a:t>
            </a:r>
          </a:p>
          <a:p>
            <a:r>
              <a:rPr lang="en-US" sz="1050" dirty="0" smtClean="0">
                <a:latin typeface="Arial" pitchFamily="34" charset="0"/>
                <a:cs typeface="Arial" pitchFamily="34" charset="0"/>
              </a:rPr>
              <a:t>Expertise………………………………….</a:t>
            </a:r>
          </a:p>
          <a:p>
            <a:endParaRPr lang="en-US" sz="1050" dirty="0" smtClean="0">
              <a:latin typeface="Arial" pitchFamily="34" charset="0"/>
              <a:cs typeface="Arial" pitchFamily="34" charset="0"/>
            </a:endParaRPr>
          </a:p>
          <a:p>
            <a:r>
              <a:rPr lang="en-US" sz="1050" dirty="0" smtClean="0">
                <a:latin typeface="Arial" pitchFamily="34" charset="0"/>
                <a:cs typeface="Arial" pitchFamily="34" charset="0"/>
              </a:rPr>
              <a:t>Relevance of this course………………..</a:t>
            </a:r>
          </a:p>
          <a:p>
            <a:endParaRPr lang="en-US" sz="1050" dirty="0" smtClean="0">
              <a:latin typeface="Arial" pitchFamily="34" charset="0"/>
              <a:cs typeface="Arial" pitchFamily="34" charset="0"/>
            </a:endParaRPr>
          </a:p>
          <a:p>
            <a:r>
              <a:rPr lang="en-US" sz="1050" dirty="0" smtClean="0">
                <a:latin typeface="Arial" pitchFamily="34" charset="0"/>
                <a:cs typeface="Arial" pitchFamily="34" charset="0"/>
              </a:rPr>
              <a:t>Practical utility and future plan of work……</a:t>
            </a:r>
          </a:p>
          <a:p>
            <a:r>
              <a:rPr lang="en-US" sz="1050" dirty="0" smtClean="0">
                <a:latin typeface="Arial" pitchFamily="34" charset="0"/>
                <a:cs typeface="Arial" pitchFamily="34" charset="0"/>
              </a:rPr>
              <a:t>……………………………………………….. </a:t>
            </a:r>
          </a:p>
          <a:p>
            <a:endParaRPr lang="en-US" sz="1050" dirty="0">
              <a:latin typeface="Arial" pitchFamily="34" charset="0"/>
              <a:cs typeface="Arial" pitchFamily="34" charset="0"/>
            </a:endParaRPr>
          </a:p>
          <a:p>
            <a:r>
              <a:rPr lang="en-US" sz="1050" dirty="0">
                <a:latin typeface="Arial" pitchFamily="34" charset="0"/>
                <a:cs typeface="Arial" pitchFamily="34" charset="0"/>
              </a:rPr>
              <a:t>Address</a:t>
            </a:r>
            <a:r>
              <a:rPr lang="en-US" sz="1050" dirty="0" smtClean="0">
                <a:latin typeface="Arial" pitchFamily="34" charset="0"/>
                <a:cs typeface="Arial" pitchFamily="34" charset="0"/>
              </a:rPr>
              <a:t>:…………………………………………………………………            Pin</a:t>
            </a:r>
            <a:r>
              <a:rPr lang="en-US" sz="1050" dirty="0">
                <a:latin typeface="Arial" pitchFamily="34" charset="0"/>
                <a:cs typeface="Arial" pitchFamily="34" charset="0"/>
              </a:rPr>
              <a:t>:…………</a:t>
            </a:r>
          </a:p>
          <a:p>
            <a:endParaRPr lang="en-US" sz="1050" dirty="0">
              <a:latin typeface="Arial" pitchFamily="34" charset="0"/>
              <a:cs typeface="Arial" pitchFamily="34" charset="0"/>
            </a:endParaRPr>
          </a:p>
          <a:p>
            <a:r>
              <a:rPr lang="en-US" sz="1050" dirty="0">
                <a:latin typeface="Arial" pitchFamily="34" charset="0"/>
                <a:cs typeface="Arial" pitchFamily="34" charset="0"/>
              </a:rPr>
              <a:t>E-mail:………………………………. </a:t>
            </a:r>
          </a:p>
          <a:p>
            <a:r>
              <a:rPr lang="en-US" sz="1050" dirty="0">
                <a:latin typeface="Arial" pitchFamily="34" charset="0"/>
                <a:cs typeface="Arial" pitchFamily="34" charset="0"/>
              </a:rPr>
              <a:t>Phone:………………………………………</a:t>
            </a:r>
          </a:p>
          <a:p>
            <a:endParaRPr lang="en-US" sz="1050" dirty="0">
              <a:latin typeface="Arial" pitchFamily="34" charset="0"/>
              <a:cs typeface="Arial" pitchFamily="34" charset="0"/>
            </a:endParaRPr>
          </a:p>
          <a:p>
            <a:pPr algn="just"/>
            <a:r>
              <a:rPr lang="en-US" sz="1050" dirty="0">
                <a:latin typeface="Arial" pitchFamily="34" charset="0"/>
                <a:cs typeface="Arial" pitchFamily="34" charset="0"/>
              </a:rPr>
              <a:t>Declaration: I ………………………………</a:t>
            </a:r>
          </a:p>
          <a:p>
            <a:pPr algn="just"/>
            <a:r>
              <a:rPr lang="en-US" sz="1050" dirty="0">
                <a:latin typeface="Arial" pitchFamily="34" charset="0"/>
                <a:cs typeface="Arial" pitchFamily="34" charset="0"/>
              </a:rPr>
              <a:t>agree to abide by the rules and regulations of the FDP </a:t>
            </a:r>
            <a:r>
              <a:rPr lang="en-US" sz="1050" dirty="0" err="1">
                <a:latin typeface="Arial" pitchFamily="34" charset="0"/>
                <a:cs typeface="Arial" pitchFamily="34" charset="0"/>
              </a:rPr>
              <a:t>programme</a:t>
            </a:r>
            <a:r>
              <a:rPr lang="en-US" sz="1050" dirty="0">
                <a:latin typeface="Arial" pitchFamily="34" charset="0"/>
                <a:cs typeface="Arial" pitchFamily="34" charset="0"/>
              </a:rPr>
              <a:t>. The information provided herewith is true to the best of my knowledge. </a:t>
            </a:r>
          </a:p>
          <a:p>
            <a:pPr algn="just"/>
            <a:endParaRPr lang="en-US" sz="1050" dirty="0">
              <a:latin typeface="Arial" pitchFamily="34" charset="0"/>
              <a:cs typeface="Arial" pitchFamily="34" charset="0"/>
            </a:endParaRPr>
          </a:p>
          <a:p>
            <a:pPr algn="just"/>
            <a:r>
              <a:rPr lang="en-US" sz="1050" dirty="0">
                <a:latin typeface="Arial" pitchFamily="34" charset="0"/>
                <a:cs typeface="Arial" pitchFamily="34" charset="0"/>
              </a:rPr>
              <a:t>Place:   		 Signature </a:t>
            </a:r>
          </a:p>
          <a:p>
            <a:pPr algn="just"/>
            <a:endParaRPr lang="en-US" sz="1050" dirty="0">
              <a:latin typeface="Arial" pitchFamily="34" charset="0"/>
              <a:cs typeface="Arial" pitchFamily="34" charset="0"/>
            </a:endParaRPr>
          </a:p>
          <a:p>
            <a:pPr algn="just"/>
            <a:r>
              <a:rPr lang="en-US" sz="1050" dirty="0">
                <a:latin typeface="Arial" pitchFamily="34" charset="0"/>
                <a:cs typeface="Arial" pitchFamily="34" charset="0"/>
              </a:rPr>
              <a:t>Forwarded and Recommended</a:t>
            </a:r>
          </a:p>
          <a:p>
            <a:pPr algn="ctr"/>
            <a:endParaRPr lang="en-US" sz="1050" dirty="0">
              <a:latin typeface="Arial" pitchFamily="34" charset="0"/>
              <a:cs typeface="Arial" pitchFamily="34" charset="0"/>
            </a:endParaRPr>
          </a:p>
          <a:p>
            <a:pPr algn="ctr"/>
            <a:r>
              <a:rPr lang="en-US" sz="1050" dirty="0">
                <a:latin typeface="Arial" pitchFamily="34" charset="0"/>
                <a:cs typeface="Arial" pitchFamily="34" charset="0"/>
              </a:rPr>
              <a:t>Signature with seal </a:t>
            </a:r>
          </a:p>
          <a:p>
            <a:pPr algn="ctr"/>
            <a:r>
              <a:rPr lang="en-US" sz="1050" dirty="0">
                <a:latin typeface="Arial" pitchFamily="34" charset="0"/>
                <a:cs typeface="Arial" pitchFamily="34" charset="0"/>
              </a:rPr>
              <a:t>Head of the institution</a:t>
            </a:r>
            <a:endParaRPr lang="en-US" sz="1050" b="1" dirty="0">
              <a:latin typeface="Arial" pitchFamily="34" charset="0"/>
              <a:cs typeface="Arial" pitchFamily="34" charset="0"/>
            </a:endParaRPr>
          </a:p>
        </p:txBody>
      </p:sp>
      <p:pic>
        <p:nvPicPr>
          <p:cNvPr id="14" name="Picture 13" descr="TSCOST logo new">
            <a:extLst>
              <a:ext uri="{FF2B5EF4-FFF2-40B4-BE49-F238E27FC236}">
                <a16:creationId xmlns:a16="http://schemas.microsoft.com/office/drawing/2014/main" xmlns="" id="{E7AF97A8-88D1-46BC-ADD7-425D0351A916}"/>
              </a:ext>
            </a:extLst>
          </p:cNvPr>
          <p:cNvPicPr>
            <a:picLocks noChangeAspect="1"/>
          </p:cNvPicPr>
          <p:nvPr/>
        </p:nvPicPr>
        <p:blipFill>
          <a:blip r:embed="rId3" cstate="print"/>
          <a:srcRect/>
          <a:stretch>
            <a:fillRect/>
          </a:stretch>
        </p:blipFill>
        <p:spPr bwMode="auto">
          <a:xfrm>
            <a:off x="6401290" y="2896673"/>
            <a:ext cx="762000" cy="923465"/>
          </a:xfrm>
          <a:prstGeom prst="rect">
            <a:avLst/>
          </a:prstGeom>
          <a:noFill/>
          <a:ln w="9525">
            <a:noFill/>
            <a:miter lim="800000"/>
            <a:headEnd/>
            <a:tailEnd/>
          </a:ln>
        </p:spPr>
      </p:pic>
      <p:pic>
        <p:nvPicPr>
          <p:cNvPr id="11" name="Picture 2" descr="PROFESSOR JAYASHANKAR TELANGANA STATE AGRICULTURAL UNIVERSITY(PJTSAU) -  Crunchbase School Profile &amp;amp;amp; Alumni"/>
          <p:cNvPicPr>
            <a:picLocks noChangeAspect="1" noChangeArrowheads="1"/>
          </p:cNvPicPr>
          <p:nvPr/>
        </p:nvPicPr>
        <p:blipFill>
          <a:blip r:embed="rId4" cstate="print"/>
          <a:srcRect/>
          <a:stretch>
            <a:fillRect/>
          </a:stretch>
        </p:blipFill>
        <p:spPr bwMode="auto">
          <a:xfrm>
            <a:off x="7429520" y="2928934"/>
            <a:ext cx="857256" cy="85725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1"/>
            <a:ext cx="3048000" cy="6486391"/>
          </a:xfrm>
          <a:prstGeom prst="rect">
            <a:avLst/>
          </a:prstGeom>
          <a:solidFill>
            <a:schemeClr val="accent2">
              <a:lumMod val="20000"/>
              <a:lumOff val="80000"/>
            </a:schemeClr>
          </a:solidFill>
        </p:spPr>
        <p:txBody>
          <a:bodyPr wrap="square" rtlCol="0">
            <a:spAutoFit/>
          </a:bodyPr>
          <a:lstStyle/>
          <a:p>
            <a:r>
              <a:rPr lang="en-US" sz="1100" b="1" dirty="0">
                <a:latin typeface="Arial" pitchFamily="34" charset="0"/>
                <a:cs typeface="Arial" pitchFamily="34" charset="0"/>
              </a:rPr>
              <a:t>About the </a:t>
            </a:r>
            <a:r>
              <a:rPr lang="en-US" sz="1100" b="1" dirty="0" err="1">
                <a:latin typeface="Arial" pitchFamily="34" charset="0"/>
                <a:cs typeface="Arial" pitchFamily="34" charset="0"/>
              </a:rPr>
              <a:t>Programme</a:t>
            </a:r>
            <a:endParaRPr lang="en-US" sz="1100" b="1" dirty="0">
              <a:latin typeface="Arial" pitchFamily="34" charset="0"/>
              <a:cs typeface="Arial" pitchFamily="34" charset="0"/>
            </a:endParaRPr>
          </a:p>
          <a:p>
            <a:endParaRPr lang="en-US" sz="1100" b="1" dirty="0">
              <a:latin typeface="Arial" pitchFamily="34" charset="0"/>
              <a:cs typeface="Arial" pitchFamily="34" charset="0"/>
            </a:endParaRPr>
          </a:p>
          <a:p>
            <a:pPr algn="just">
              <a:lnSpc>
                <a:spcPct val="150000"/>
              </a:lnSpc>
            </a:pPr>
            <a:r>
              <a:rPr lang="en-US" sz="1000" dirty="0">
                <a:latin typeface="Arial" pitchFamily="34" charset="0"/>
                <a:cs typeface="Arial" pitchFamily="34" charset="0"/>
              </a:rPr>
              <a:t>The </a:t>
            </a:r>
            <a:r>
              <a:rPr lang="en-IN" sz="1000" dirty="0">
                <a:latin typeface="Arial" pitchFamily="34" charset="0"/>
                <a:cs typeface="Arial" pitchFamily="34" charset="0"/>
              </a:rPr>
              <a:t>Skill </a:t>
            </a:r>
            <a:r>
              <a:rPr lang="en-IN" sz="1000" dirty="0" err="1">
                <a:latin typeface="Arial" pitchFamily="34" charset="0"/>
                <a:cs typeface="Arial" pitchFamily="34" charset="0"/>
              </a:rPr>
              <a:t>Vigyan</a:t>
            </a:r>
            <a:r>
              <a:rPr lang="en-IN" sz="1000" dirty="0">
                <a:latin typeface="Arial" pitchFamily="34" charset="0"/>
                <a:cs typeface="Arial" pitchFamily="34" charset="0"/>
              </a:rPr>
              <a:t> Initiative Scheme of Department of Biotechnology, Govt. of India </a:t>
            </a:r>
            <a:r>
              <a:rPr lang="en-US" sz="1000" dirty="0">
                <a:latin typeface="Arial" pitchFamily="34" charset="0"/>
                <a:cs typeface="Arial" pitchFamily="34" charset="0"/>
              </a:rPr>
              <a:t>and TSCOST Sponsored Faculty Development </a:t>
            </a:r>
            <a:r>
              <a:rPr lang="en-US" sz="1000" dirty="0" err="1">
                <a:latin typeface="Arial" pitchFamily="34" charset="0"/>
                <a:cs typeface="Arial" pitchFamily="34" charset="0"/>
              </a:rPr>
              <a:t>Programme</a:t>
            </a:r>
            <a:r>
              <a:rPr lang="en-US" sz="1000" dirty="0">
                <a:latin typeface="Arial" pitchFamily="34" charset="0"/>
                <a:cs typeface="Arial" pitchFamily="34" charset="0"/>
              </a:rPr>
              <a:t> (FDP) is designed to train the faculty who wish to upgrade the skills and knowledge in area of biotechnological tools for crop improvement. Hands on training will be provided to strengthen the practical knowledge with emphasis on molecular markers and marker assisted breeding for crop improvement. This </a:t>
            </a:r>
            <a:r>
              <a:rPr lang="en-US" sz="1000" dirty="0" err="1">
                <a:latin typeface="Arial" pitchFamily="34" charset="0"/>
                <a:cs typeface="Arial" pitchFamily="34" charset="0"/>
              </a:rPr>
              <a:t>programme</a:t>
            </a:r>
            <a:r>
              <a:rPr lang="en-US" sz="1000" dirty="0">
                <a:latin typeface="Arial" pitchFamily="34" charset="0"/>
                <a:cs typeface="Arial" pitchFamily="34" charset="0"/>
              </a:rPr>
              <a:t> includes visit to ICRISAT and ICAR research </a:t>
            </a:r>
            <a:r>
              <a:rPr lang="en-US" sz="1000" dirty="0" err="1">
                <a:latin typeface="Arial" pitchFamily="34" charset="0"/>
                <a:cs typeface="Arial" pitchFamily="34" charset="0"/>
              </a:rPr>
              <a:t>centres</a:t>
            </a:r>
            <a:r>
              <a:rPr lang="en-US" sz="1000" dirty="0">
                <a:latin typeface="Arial" pitchFamily="34" charset="0"/>
                <a:cs typeface="Arial" pitchFamily="34" charset="0"/>
              </a:rPr>
              <a:t> as per the theme of FDP </a:t>
            </a:r>
            <a:r>
              <a:rPr lang="en-US" sz="1000" dirty="0" err="1">
                <a:latin typeface="Arial" pitchFamily="34" charset="0"/>
                <a:cs typeface="Arial" pitchFamily="34" charset="0"/>
              </a:rPr>
              <a:t>programme</a:t>
            </a:r>
            <a:r>
              <a:rPr lang="en-US" sz="1000" dirty="0">
                <a:latin typeface="Arial" pitchFamily="34" charset="0"/>
                <a:cs typeface="Arial" pitchFamily="34" charset="0"/>
              </a:rPr>
              <a:t>. </a:t>
            </a:r>
            <a:endParaRPr lang="en-US" sz="1000" dirty="0" smtClean="0">
              <a:latin typeface="Arial" pitchFamily="34" charset="0"/>
              <a:cs typeface="Arial" pitchFamily="34" charset="0"/>
            </a:endParaRPr>
          </a:p>
          <a:p>
            <a:r>
              <a:rPr lang="en-US" sz="1100" b="1" dirty="0" smtClean="0">
                <a:latin typeface="Arial" pitchFamily="34" charset="0"/>
                <a:cs typeface="Arial" pitchFamily="34" charset="0"/>
              </a:rPr>
              <a:t>Invited Speakers</a:t>
            </a:r>
          </a:p>
          <a:p>
            <a:pPr>
              <a:lnSpc>
                <a:spcPct val="150000"/>
              </a:lnSpc>
            </a:pPr>
            <a:r>
              <a:rPr lang="en-IN" sz="900" i="1" dirty="0" smtClean="0">
                <a:latin typeface="Arial" pitchFamily="34" charset="0"/>
                <a:cs typeface="Arial" pitchFamily="34" charset="0"/>
              </a:rPr>
              <a:t>Dr</a:t>
            </a:r>
            <a:r>
              <a:rPr lang="en-IN" sz="900" i="1" dirty="0">
                <a:latin typeface="Arial" pitchFamily="34" charset="0"/>
                <a:cs typeface="Arial" pitchFamily="34" charset="0"/>
              </a:rPr>
              <a:t>. R.M. </a:t>
            </a:r>
            <a:r>
              <a:rPr lang="en-IN" sz="900" i="1" dirty="0" err="1">
                <a:latin typeface="Arial" pitchFamily="34" charset="0"/>
                <a:cs typeface="Arial" pitchFamily="34" charset="0"/>
              </a:rPr>
              <a:t>Sundaram</a:t>
            </a:r>
            <a:r>
              <a:rPr lang="en-IN" sz="900" i="1" dirty="0">
                <a:latin typeface="Arial" pitchFamily="34" charset="0"/>
                <a:cs typeface="Arial" pitchFamily="34" charset="0"/>
              </a:rPr>
              <a:t> (Director, ICAR-IIRR</a:t>
            </a:r>
            <a:r>
              <a:rPr lang="en-IN" sz="900" i="1" dirty="0" smtClean="0">
                <a:latin typeface="Arial" pitchFamily="34" charset="0"/>
                <a:cs typeface="Arial" pitchFamily="34" charset="0"/>
              </a:rPr>
              <a:t>)</a:t>
            </a:r>
          </a:p>
          <a:p>
            <a:r>
              <a:rPr lang="en-US" sz="900" i="1" dirty="0" smtClean="0">
                <a:latin typeface="Arial" pitchFamily="34" charset="0"/>
                <a:cs typeface="Arial" pitchFamily="34" charset="0"/>
              </a:rPr>
              <a:t>Dr. Rajeev K  </a:t>
            </a:r>
            <a:r>
              <a:rPr lang="en-US" sz="900" i="1" dirty="0" err="1" smtClean="0">
                <a:latin typeface="Arial" pitchFamily="34" charset="0"/>
                <a:cs typeface="Arial" pitchFamily="34" charset="0"/>
              </a:rPr>
              <a:t>Varshney</a:t>
            </a:r>
            <a:r>
              <a:rPr lang="en-US" sz="900" i="1" dirty="0" smtClean="0">
                <a:latin typeface="Arial" pitchFamily="34" charset="0"/>
                <a:cs typeface="Arial" pitchFamily="34" charset="0"/>
              </a:rPr>
              <a:t>, Director</a:t>
            </a:r>
          </a:p>
          <a:p>
            <a:r>
              <a:rPr lang="en-US" sz="900" i="1" dirty="0" smtClean="0">
                <a:latin typeface="Arial" pitchFamily="34" charset="0"/>
                <a:cs typeface="Arial" pitchFamily="34" charset="0"/>
              </a:rPr>
              <a:t>     State Agricultural Biotechnology Centre, </a:t>
            </a:r>
          </a:p>
          <a:p>
            <a:r>
              <a:rPr lang="en-US" sz="900" i="1" dirty="0" smtClean="0">
                <a:latin typeface="Arial" pitchFamily="34" charset="0"/>
                <a:cs typeface="Arial" pitchFamily="34" charset="0"/>
              </a:rPr>
              <a:t>     Murdoch  University, Australia</a:t>
            </a:r>
          </a:p>
          <a:p>
            <a:pPr>
              <a:lnSpc>
                <a:spcPct val="150000"/>
              </a:lnSpc>
            </a:pPr>
            <a:r>
              <a:rPr lang="en-IN" sz="900" i="1" dirty="0" smtClean="0">
                <a:latin typeface="Arial" pitchFamily="34" charset="0"/>
                <a:cs typeface="Arial" pitchFamily="34" charset="0"/>
              </a:rPr>
              <a:t>Dr. </a:t>
            </a:r>
            <a:r>
              <a:rPr lang="en-IN" sz="900" i="1" dirty="0" err="1" smtClean="0">
                <a:latin typeface="Arial" pitchFamily="34" charset="0"/>
                <a:cs typeface="Arial" pitchFamily="34" charset="0"/>
              </a:rPr>
              <a:t>Satendra</a:t>
            </a:r>
            <a:r>
              <a:rPr lang="en-IN" sz="900" i="1" dirty="0" smtClean="0">
                <a:latin typeface="Arial" pitchFamily="34" charset="0"/>
                <a:cs typeface="Arial" pitchFamily="34" charset="0"/>
              </a:rPr>
              <a:t> K.  </a:t>
            </a:r>
            <a:r>
              <a:rPr lang="en-IN" sz="900" i="1" dirty="0" err="1" smtClean="0">
                <a:latin typeface="Arial" pitchFamily="34" charset="0"/>
                <a:cs typeface="Arial" pitchFamily="34" charset="0"/>
              </a:rPr>
              <a:t>Mangrauthia</a:t>
            </a:r>
            <a:r>
              <a:rPr lang="en-IN" sz="900" i="1" dirty="0" smtClean="0">
                <a:latin typeface="Arial" pitchFamily="34" charset="0"/>
                <a:cs typeface="Arial" pitchFamily="34" charset="0"/>
              </a:rPr>
              <a:t> (ICAR-IIRR)</a:t>
            </a:r>
            <a:endParaRPr lang="en-IN" sz="900" i="1" dirty="0">
              <a:latin typeface="Arial" pitchFamily="34" charset="0"/>
              <a:cs typeface="Arial" pitchFamily="34" charset="0"/>
            </a:endParaRPr>
          </a:p>
          <a:p>
            <a:pPr>
              <a:lnSpc>
                <a:spcPct val="150000"/>
              </a:lnSpc>
            </a:pPr>
            <a:r>
              <a:rPr lang="en-IN" sz="900" i="1" dirty="0" smtClean="0">
                <a:latin typeface="Arial" pitchFamily="34" charset="0"/>
                <a:cs typeface="Arial" pitchFamily="34" charset="0"/>
              </a:rPr>
              <a:t>Dr</a:t>
            </a:r>
            <a:r>
              <a:rPr lang="en-IN" sz="900" i="1" dirty="0">
                <a:latin typeface="Arial" pitchFamily="34" charset="0"/>
                <a:cs typeface="Arial" pitchFamily="34" charset="0"/>
              </a:rPr>
              <a:t>. V. </a:t>
            </a:r>
            <a:r>
              <a:rPr lang="en-IN" sz="900" i="1" dirty="0" err="1">
                <a:latin typeface="Arial" pitchFamily="34" charset="0"/>
                <a:cs typeface="Arial" pitchFamily="34" charset="0"/>
              </a:rPr>
              <a:t>Dinesh</a:t>
            </a:r>
            <a:r>
              <a:rPr lang="en-IN" sz="900" i="1" dirty="0">
                <a:latin typeface="Arial" pitchFamily="34" charset="0"/>
                <a:cs typeface="Arial" pitchFamily="34" charset="0"/>
              </a:rPr>
              <a:t> Kumar (ICAR-IIOR</a:t>
            </a:r>
            <a:r>
              <a:rPr lang="en-IN" sz="900" i="1" dirty="0" smtClean="0">
                <a:latin typeface="Arial" pitchFamily="34" charset="0"/>
                <a:cs typeface="Arial" pitchFamily="34" charset="0"/>
              </a:rPr>
              <a:t>)</a:t>
            </a:r>
          </a:p>
          <a:p>
            <a:pPr>
              <a:lnSpc>
                <a:spcPct val="150000"/>
              </a:lnSpc>
            </a:pPr>
            <a:r>
              <a:rPr lang="en-IN" sz="900" i="1" dirty="0" smtClean="0">
                <a:latin typeface="Arial" pitchFamily="34" charset="0"/>
                <a:cs typeface="Arial" pitchFamily="34" charset="0"/>
              </a:rPr>
              <a:t>Dr. </a:t>
            </a:r>
            <a:r>
              <a:rPr lang="en-IN" sz="900" i="1" dirty="0" err="1" smtClean="0">
                <a:latin typeface="Arial" pitchFamily="34" charset="0"/>
                <a:cs typeface="Arial" pitchFamily="34" charset="0"/>
              </a:rPr>
              <a:t>Kadrivel</a:t>
            </a:r>
            <a:r>
              <a:rPr lang="en-IN" sz="900" i="1" dirty="0" smtClean="0">
                <a:latin typeface="Arial" pitchFamily="34" charset="0"/>
                <a:cs typeface="Arial" pitchFamily="34" charset="0"/>
              </a:rPr>
              <a:t> </a:t>
            </a:r>
            <a:r>
              <a:rPr lang="en-IN" sz="900" i="1" dirty="0" err="1" smtClean="0">
                <a:latin typeface="Arial" pitchFamily="34" charset="0"/>
                <a:cs typeface="Arial" pitchFamily="34" charset="0"/>
              </a:rPr>
              <a:t>Palchamy</a:t>
            </a:r>
            <a:r>
              <a:rPr lang="en-IN" sz="900" i="1" dirty="0" smtClean="0">
                <a:latin typeface="Arial" pitchFamily="34" charset="0"/>
                <a:cs typeface="Arial" pitchFamily="34" charset="0"/>
              </a:rPr>
              <a:t> (ICAR-IIOR)</a:t>
            </a:r>
          </a:p>
          <a:p>
            <a:pPr>
              <a:lnSpc>
                <a:spcPct val="150000"/>
              </a:lnSpc>
            </a:pPr>
            <a:r>
              <a:rPr lang="en-IN" sz="900" i="1" dirty="0" smtClean="0">
                <a:latin typeface="Arial" pitchFamily="34" charset="0"/>
                <a:cs typeface="Arial" pitchFamily="34" charset="0"/>
              </a:rPr>
              <a:t>Dr. </a:t>
            </a:r>
            <a:r>
              <a:rPr lang="en-IN" sz="900" i="1" dirty="0" err="1" smtClean="0">
                <a:latin typeface="Arial" pitchFamily="34" charset="0"/>
                <a:cs typeface="Arial" pitchFamily="34" charset="0"/>
              </a:rPr>
              <a:t>Usha</a:t>
            </a:r>
            <a:r>
              <a:rPr lang="en-IN" sz="900" i="1" dirty="0" smtClean="0">
                <a:latin typeface="Arial" pitchFamily="34" charset="0"/>
                <a:cs typeface="Arial" pitchFamily="34" charset="0"/>
              </a:rPr>
              <a:t> </a:t>
            </a:r>
            <a:r>
              <a:rPr lang="en-IN" sz="900" i="1" dirty="0" err="1" smtClean="0">
                <a:latin typeface="Arial" pitchFamily="34" charset="0"/>
                <a:cs typeface="Arial" pitchFamily="34" charset="0"/>
              </a:rPr>
              <a:t>Kiran</a:t>
            </a:r>
            <a:r>
              <a:rPr lang="en-IN" sz="900" i="1" dirty="0" smtClean="0">
                <a:latin typeface="Arial" pitchFamily="34" charset="0"/>
                <a:cs typeface="Arial" pitchFamily="34" charset="0"/>
              </a:rPr>
              <a:t> (ICAR-IIOR)</a:t>
            </a:r>
          </a:p>
          <a:p>
            <a:pPr>
              <a:lnSpc>
                <a:spcPct val="150000"/>
              </a:lnSpc>
            </a:pPr>
            <a:r>
              <a:rPr lang="en-IN" sz="900" i="1" dirty="0" smtClean="0">
                <a:latin typeface="Arial" pitchFamily="34" charset="0"/>
                <a:cs typeface="Arial" pitchFamily="34" charset="0"/>
              </a:rPr>
              <a:t>Dr. </a:t>
            </a:r>
            <a:r>
              <a:rPr lang="en-US" sz="900" i="1" dirty="0" smtClean="0">
                <a:latin typeface="Arial" pitchFamily="34" charset="0"/>
                <a:cs typeface="Arial" pitchFamily="34" charset="0"/>
              </a:rPr>
              <a:t>T. </a:t>
            </a:r>
            <a:r>
              <a:rPr lang="en-US" sz="900" i="1" dirty="0" err="1" smtClean="0">
                <a:latin typeface="Arial" pitchFamily="34" charset="0"/>
                <a:cs typeface="Arial" pitchFamily="34" charset="0"/>
              </a:rPr>
              <a:t>Nepolean</a:t>
            </a:r>
            <a:r>
              <a:rPr lang="en-US" sz="900" i="1" dirty="0" smtClean="0">
                <a:latin typeface="Arial" pitchFamily="34" charset="0"/>
                <a:cs typeface="Arial" pitchFamily="34" charset="0"/>
              </a:rPr>
              <a:t> (ICAR-IIMR)</a:t>
            </a:r>
            <a:endParaRPr lang="en-IN" sz="900" i="1" dirty="0" smtClean="0">
              <a:latin typeface="Arial" pitchFamily="34" charset="0"/>
              <a:cs typeface="Arial" pitchFamily="34" charset="0"/>
            </a:endParaRPr>
          </a:p>
          <a:p>
            <a:pPr>
              <a:lnSpc>
                <a:spcPct val="150000"/>
              </a:lnSpc>
            </a:pPr>
            <a:r>
              <a:rPr lang="en-IN" sz="900" i="1" dirty="0" smtClean="0">
                <a:latin typeface="Arial" pitchFamily="34" charset="0"/>
                <a:cs typeface="Arial" pitchFamily="34" charset="0"/>
              </a:rPr>
              <a:t>Dr</a:t>
            </a:r>
            <a:r>
              <a:rPr lang="en-IN" sz="900" i="1" dirty="0">
                <a:latin typeface="Arial" pitchFamily="34" charset="0"/>
                <a:cs typeface="Arial" pitchFamily="34" charset="0"/>
              </a:rPr>
              <a:t>. P. </a:t>
            </a:r>
            <a:r>
              <a:rPr lang="en-IN" sz="900" i="1" dirty="0" err="1">
                <a:latin typeface="Arial" pitchFamily="34" charset="0"/>
                <a:cs typeface="Arial" pitchFamily="34" charset="0"/>
              </a:rPr>
              <a:t>Rajendra</a:t>
            </a:r>
            <a:r>
              <a:rPr lang="en-IN" sz="900" i="1" dirty="0">
                <a:latin typeface="Arial" pitchFamily="34" charset="0"/>
                <a:cs typeface="Arial" pitchFamily="34" charset="0"/>
              </a:rPr>
              <a:t> Kumar (</a:t>
            </a:r>
            <a:r>
              <a:rPr lang="en-IN" sz="900" i="1" dirty="0" smtClean="0">
                <a:latin typeface="Arial" pitchFamily="34" charset="0"/>
                <a:cs typeface="Arial" pitchFamily="34" charset="0"/>
              </a:rPr>
              <a:t>ICAR-IIMR)</a:t>
            </a:r>
          </a:p>
          <a:p>
            <a:pPr>
              <a:lnSpc>
                <a:spcPct val="150000"/>
              </a:lnSpc>
            </a:pPr>
            <a:r>
              <a:rPr lang="en-IN" sz="900" i="1" dirty="0" smtClean="0">
                <a:latin typeface="Arial" pitchFamily="34" charset="0"/>
                <a:cs typeface="Arial" pitchFamily="34" charset="0"/>
              </a:rPr>
              <a:t>Dr. D. </a:t>
            </a:r>
            <a:r>
              <a:rPr lang="en-IN" sz="900" i="1" dirty="0" err="1" smtClean="0">
                <a:latin typeface="Arial" pitchFamily="34" charset="0"/>
                <a:cs typeface="Arial" pitchFamily="34" charset="0"/>
              </a:rPr>
              <a:t>Balakrishna</a:t>
            </a:r>
            <a:r>
              <a:rPr lang="en-IN" sz="900" i="1" dirty="0" smtClean="0">
                <a:latin typeface="Arial" pitchFamily="34" charset="0"/>
                <a:cs typeface="Arial" pitchFamily="34" charset="0"/>
              </a:rPr>
              <a:t> (ICAR-IIMR)</a:t>
            </a:r>
          </a:p>
          <a:p>
            <a:pPr>
              <a:lnSpc>
                <a:spcPct val="150000"/>
              </a:lnSpc>
            </a:pPr>
            <a:r>
              <a:rPr lang="en-IN" sz="900" i="1" dirty="0" smtClean="0">
                <a:latin typeface="Arial" pitchFamily="34" charset="0"/>
                <a:cs typeface="Arial" pitchFamily="34" charset="0"/>
              </a:rPr>
              <a:t>Dr. P. </a:t>
            </a:r>
            <a:r>
              <a:rPr lang="en-IN" sz="900" i="1" dirty="0" err="1" smtClean="0">
                <a:latin typeface="Arial" pitchFamily="34" charset="0"/>
                <a:cs typeface="Arial" pitchFamily="34" charset="0"/>
              </a:rPr>
              <a:t>Janila</a:t>
            </a:r>
            <a:r>
              <a:rPr lang="en-IN" sz="900" i="1" dirty="0" smtClean="0">
                <a:latin typeface="Arial" pitchFamily="34" charset="0"/>
                <a:cs typeface="Arial" pitchFamily="34" charset="0"/>
              </a:rPr>
              <a:t> (ICRISAT)</a:t>
            </a:r>
            <a:endParaRPr lang="en-US" sz="900" i="1" dirty="0">
              <a:latin typeface="Arial" pitchFamily="34" charset="0"/>
              <a:cs typeface="Arial" pitchFamily="34" charset="0"/>
            </a:endParaRPr>
          </a:p>
          <a:p>
            <a:pPr>
              <a:lnSpc>
                <a:spcPct val="150000"/>
              </a:lnSpc>
            </a:pPr>
            <a:r>
              <a:rPr lang="en-IN" sz="900" i="1" dirty="0">
                <a:latin typeface="Arial" pitchFamily="34" charset="0"/>
                <a:cs typeface="Arial" pitchFamily="34" charset="0"/>
              </a:rPr>
              <a:t>Dr. Manish K </a:t>
            </a:r>
            <a:r>
              <a:rPr lang="en-IN" sz="900" i="1" dirty="0" err="1">
                <a:latin typeface="Arial" pitchFamily="34" charset="0"/>
                <a:cs typeface="Arial" pitchFamily="34" charset="0"/>
              </a:rPr>
              <a:t>Pandey</a:t>
            </a:r>
            <a:r>
              <a:rPr lang="en-IN" sz="900" i="1" dirty="0">
                <a:latin typeface="Arial" pitchFamily="34" charset="0"/>
                <a:cs typeface="Arial" pitchFamily="34" charset="0"/>
              </a:rPr>
              <a:t> (ICRISAT)</a:t>
            </a:r>
          </a:p>
          <a:p>
            <a:pPr>
              <a:lnSpc>
                <a:spcPct val="150000"/>
              </a:lnSpc>
            </a:pPr>
            <a:r>
              <a:rPr lang="en-IN" sz="900" i="1" dirty="0" smtClean="0">
                <a:latin typeface="Arial" pitchFamily="34" charset="0"/>
                <a:cs typeface="Arial" pitchFamily="34" charset="0"/>
              </a:rPr>
              <a:t>Dr</a:t>
            </a:r>
            <a:r>
              <a:rPr lang="en-IN" sz="900" i="1" dirty="0">
                <a:latin typeface="Arial" pitchFamily="34" charset="0"/>
                <a:cs typeface="Arial" pitchFamily="34" charset="0"/>
              </a:rPr>
              <a:t>. </a:t>
            </a:r>
            <a:r>
              <a:rPr lang="en-US" sz="900" i="1" dirty="0" err="1">
                <a:latin typeface="Arial" pitchFamily="34" charset="0"/>
                <a:cs typeface="Arial" pitchFamily="34" charset="0"/>
              </a:rPr>
              <a:t>Rajaguru</a:t>
            </a:r>
            <a:r>
              <a:rPr lang="en-US" sz="900" i="1" dirty="0">
                <a:latin typeface="Arial" pitchFamily="34" charset="0"/>
                <a:cs typeface="Arial" pitchFamily="34" charset="0"/>
              </a:rPr>
              <a:t> </a:t>
            </a:r>
            <a:r>
              <a:rPr lang="en-US" sz="900" i="1" dirty="0" err="1">
                <a:latin typeface="Arial" pitchFamily="34" charset="0"/>
                <a:cs typeface="Arial" pitchFamily="34" charset="0"/>
              </a:rPr>
              <a:t>Bohar</a:t>
            </a:r>
            <a:r>
              <a:rPr lang="en-US" sz="900" i="1" dirty="0">
                <a:latin typeface="Arial" pitchFamily="34" charset="0"/>
                <a:cs typeface="Arial" pitchFamily="34" charset="0"/>
              </a:rPr>
              <a:t>  </a:t>
            </a:r>
            <a:r>
              <a:rPr lang="en-IN" sz="900" i="1" dirty="0">
                <a:latin typeface="Arial" pitchFamily="34" charset="0"/>
                <a:cs typeface="Arial" pitchFamily="34" charset="0"/>
              </a:rPr>
              <a:t>(ICRISAT</a:t>
            </a:r>
            <a:r>
              <a:rPr lang="en-IN" sz="900" i="1" dirty="0" smtClean="0">
                <a:latin typeface="Arial" pitchFamily="34" charset="0"/>
                <a:cs typeface="Arial" pitchFamily="34" charset="0"/>
              </a:rPr>
              <a:t>)</a:t>
            </a:r>
          </a:p>
          <a:p>
            <a:pPr>
              <a:lnSpc>
                <a:spcPct val="150000"/>
              </a:lnSpc>
            </a:pPr>
            <a:r>
              <a:rPr lang="en-IN" sz="900" i="1" dirty="0" smtClean="0">
                <a:latin typeface="Arial" pitchFamily="34" charset="0"/>
                <a:cs typeface="Arial" pitchFamily="34" charset="0"/>
              </a:rPr>
              <a:t>Dr. K. </a:t>
            </a:r>
            <a:r>
              <a:rPr lang="en-IN" sz="900" i="1" dirty="0" err="1" smtClean="0">
                <a:latin typeface="Arial" pitchFamily="34" charset="0"/>
                <a:cs typeface="Arial" pitchFamily="34" charset="0"/>
              </a:rPr>
              <a:t>Himabindu</a:t>
            </a:r>
            <a:r>
              <a:rPr lang="en-IN" sz="900" i="1" dirty="0" smtClean="0">
                <a:latin typeface="Arial" pitchFamily="34" charset="0"/>
                <a:cs typeface="Arial" pitchFamily="34" charset="0"/>
              </a:rPr>
              <a:t> (ICRISAT)</a:t>
            </a:r>
            <a:endParaRPr lang="en-US" sz="1000" i="1" dirty="0">
              <a:latin typeface="Arial" pitchFamily="34" charset="0"/>
              <a:cs typeface="Arial" pitchFamily="34" charset="0"/>
            </a:endParaRPr>
          </a:p>
        </p:txBody>
      </p:sp>
      <p:sp>
        <p:nvSpPr>
          <p:cNvPr id="4" name="TextBox 3"/>
          <p:cNvSpPr txBox="1"/>
          <p:nvPr/>
        </p:nvSpPr>
        <p:spPr>
          <a:xfrm>
            <a:off x="3200400" y="228601"/>
            <a:ext cx="2971800" cy="6494085"/>
          </a:xfrm>
          <a:prstGeom prst="rect">
            <a:avLst/>
          </a:prstGeom>
          <a:solidFill>
            <a:schemeClr val="accent2">
              <a:lumMod val="20000"/>
              <a:lumOff val="80000"/>
            </a:schemeClr>
          </a:solidFill>
        </p:spPr>
        <p:txBody>
          <a:bodyPr wrap="square" rtlCol="0">
            <a:spAutoFit/>
          </a:bodyPr>
          <a:lstStyle/>
          <a:p>
            <a:pPr algn="just"/>
            <a:r>
              <a:rPr lang="en-IN" sz="1100" b="1" dirty="0">
                <a:latin typeface="Arial" pitchFamily="34" charset="0"/>
                <a:cs typeface="Arial" pitchFamily="34" charset="0"/>
              </a:rPr>
              <a:t>Lectures</a:t>
            </a:r>
          </a:p>
          <a:p>
            <a:pPr algn="just">
              <a:buFont typeface="Arial" pitchFamily="34" charset="0"/>
              <a:buChar char="•"/>
            </a:pPr>
            <a:endParaRPr lang="en-IN" sz="1100" dirty="0">
              <a:latin typeface="Arial" pitchFamily="34" charset="0"/>
              <a:cs typeface="Arial" pitchFamily="34" charset="0"/>
            </a:endParaRPr>
          </a:p>
          <a:p>
            <a:pPr algn="just">
              <a:buFont typeface="Arial" pitchFamily="34" charset="0"/>
              <a:buChar char="•"/>
            </a:pPr>
            <a:r>
              <a:rPr lang="en-IN" sz="1100" dirty="0">
                <a:latin typeface="Arial" pitchFamily="34" charset="0"/>
                <a:cs typeface="Arial" pitchFamily="34" charset="0"/>
              </a:rPr>
              <a:t> </a:t>
            </a:r>
            <a:r>
              <a:rPr lang="en-IN" sz="1000" dirty="0">
                <a:solidFill>
                  <a:srgbClr val="0070C0"/>
                </a:solidFill>
                <a:latin typeface="Arial" pitchFamily="34" charset="0"/>
                <a:cs typeface="Arial" pitchFamily="34" charset="0"/>
              </a:rPr>
              <a:t>Integration of conventional and modern </a:t>
            </a:r>
          </a:p>
          <a:p>
            <a:pPr algn="just"/>
            <a:r>
              <a:rPr lang="en-IN" sz="1000" dirty="0">
                <a:solidFill>
                  <a:srgbClr val="0070C0"/>
                </a:solidFill>
                <a:latin typeface="Arial" pitchFamily="34" charset="0"/>
                <a:cs typeface="Arial" pitchFamily="34" charset="0"/>
              </a:rPr>
              <a:t>  biotechnological tools towards crop </a:t>
            </a:r>
          </a:p>
          <a:p>
            <a:pPr algn="just"/>
            <a:r>
              <a:rPr lang="en-IN" sz="1000" dirty="0">
                <a:solidFill>
                  <a:srgbClr val="0070C0"/>
                </a:solidFill>
                <a:latin typeface="Arial" pitchFamily="34" charset="0"/>
                <a:cs typeface="Arial" pitchFamily="34" charset="0"/>
              </a:rPr>
              <a:t>  improvement</a:t>
            </a:r>
          </a:p>
          <a:p>
            <a:pPr algn="just">
              <a:buFont typeface="Arial" pitchFamily="34" charset="0"/>
              <a:buChar char="•"/>
            </a:pPr>
            <a:r>
              <a:rPr lang="en-IN" sz="1000" dirty="0">
                <a:solidFill>
                  <a:srgbClr val="0070C0"/>
                </a:solidFill>
                <a:latin typeface="Arial" pitchFamily="34" charset="0"/>
                <a:cs typeface="Arial" pitchFamily="34" charset="0"/>
              </a:rPr>
              <a:t> Molecular markers- Overview, classification</a:t>
            </a:r>
          </a:p>
          <a:p>
            <a:pPr algn="just">
              <a:buFont typeface="Arial" pitchFamily="34" charset="0"/>
              <a:buChar char="•"/>
            </a:pPr>
            <a:r>
              <a:rPr lang="en-IN" sz="1000" dirty="0">
                <a:solidFill>
                  <a:srgbClr val="0070C0"/>
                </a:solidFill>
                <a:latin typeface="Arial" pitchFamily="34" charset="0"/>
                <a:cs typeface="Arial" pitchFamily="34" charset="0"/>
              </a:rPr>
              <a:t> </a:t>
            </a:r>
            <a:r>
              <a:rPr lang="en-IN" sz="1000" dirty="0" err="1">
                <a:solidFill>
                  <a:srgbClr val="0070C0"/>
                </a:solidFill>
                <a:latin typeface="Arial" pitchFamily="34" charset="0"/>
                <a:cs typeface="Arial" pitchFamily="34" charset="0"/>
              </a:rPr>
              <a:t>Bioinformatic</a:t>
            </a:r>
            <a:r>
              <a:rPr lang="en-IN" sz="1000" dirty="0">
                <a:solidFill>
                  <a:srgbClr val="0070C0"/>
                </a:solidFill>
                <a:latin typeface="Arial" pitchFamily="34" charset="0"/>
                <a:cs typeface="Arial" pitchFamily="34" charset="0"/>
              </a:rPr>
              <a:t> tools for phylogeny and  </a:t>
            </a:r>
          </a:p>
          <a:p>
            <a:pPr algn="just"/>
            <a:r>
              <a:rPr lang="en-IN" sz="1000" dirty="0">
                <a:solidFill>
                  <a:srgbClr val="0070C0"/>
                </a:solidFill>
                <a:latin typeface="Arial" pitchFamily="34" charset="0"/>
                <a:cs typeface="Arial" pitchFamily="34" charset="0"/>
              </a:rPr>
              <a:t>  Genomic data </a:t>
            </a:r>
            <a:r>
              <a:rPr lang="en-IN" sz="1000" dirty="0" smtClean="0">
                <a:solidFill>
                  <a:srgbClr val="0070C0"/>
                </a:solidFill>
                <a:latin typeface="Arial" pitchFamily="34" charset="0"/>
                <a:cs typeface="Arial" pitchFamily="34" charset="0"/>
              </a:rPr>
              <a:t>resources</a:t>
            </a:r>
          </a:p>
          <a:p>
            <a:pPr algn="just">
              <a:buFont typeface="Arial" pitchFamily="34" charset="0"/>
              <a:buChar char="•"/>
            </a:pPr>
            <a:r>
              <a:rPr lang="en-IN" sz="1000" dirty="0" smtClean="0">
                <a:solidFill>
                  <a:srgbClr val="0070C0"/>
                </a:solidFill>
                <a:latin typeface="Arial" pitchFamily="34" charset="0"/>
                <a:cs typeface="Arial" pitchFamily="34" charset="0"/>
              </a:rPr>
              <a:t> QTL Mapping </a:t>
            </a:r>
            <a:endParaRPr lang="en-IN" sz="1000" dirty="0">
              <a:solidFill>
                <a:srgbClr val="0070C0"/>
              </a:solidFill>
              <a:latin typeface="Arial" pitchFamily="34" charset="0"/>
              <a:cs typeface="Arial" pitchFamily="34" charset="0"/>
            </a:endParaRPr>
          </a:p>
          <a:p>
            <a:pPr algn="just">
              <a:buFont typeface="Arial" pitchFamily="34" charset="0"/>
              <a:buChar char="•"/>
            </a:pPr>
            <a:r>
              <a:rPr lang="en-IN" sz="1000" dirty="0" smtClean="0">
                <a:solidFill>
                  <a:srgbClr val="0070C0"/>
                </a:solidFill>
                <a:latin typeface="Arial" pitchFamily="34" charset="0"/>
                <a:cs typeface="Arial" pitchFamily="34" charset="0"/>
              </a:rPr>
              <a:t> Association </a:t>
            </a:r>
            <a:r>
              <a:rPr lang="en-IN" sz="1000" dirty="0">
                <a:solidFill>
                  <a:srgbClr val="0070C0"/>
                </a:solidFill>
                <a:latin typeface="Arial" pitchFamily="34" charset="0"/>
                <a:cs typeface="Arial" pitchFamily="34" charset="0"/>
              </a:rPr>
              <a:t>mapping and its application in </a:t>
            </a:r>
          </a:p>
          <a:p>
            <a:pPr algn="just"/>
            <a:r>
              <a:rPr lang="en-IN" sz="1000" dirty="0">
                <a:solidFill>
                  <a:srgbClr val="0070C0"/>
                </a:solidFill>
                <a:latin typeface="Arial" pitchFamily="34" charset="0"/>
                <a:cs typeface="Arial" pitchFamily="34" charset="0"/>
              </a:rPr>
              <a:t>  crop improvement </a:t>
            </a:r>
            <a:endParaRPr lang="en-IN" sz="1000" dirty="0" smtClean="0">
              <a:solidFill>
                <a:srgbClr val="0070C0"/>
              </a:solidFill>
              <a:latin typeface="Arial" pitchFamily="34" charset="0"/>
              <a:cs typeface="Arial" pitchFamily="34" charset="0"/>
            </a:endParaRPr>
          </a:p>
          <a:p>
            <a:pPr algn="just">
              <a:buFont typeface="Arial" pitchFamily="34" charset="0"/>
              <a:buChar char="•"/>
            </a:pPr>
            <a:r>
              <a:rPr lang="en-US" sz="1000" dirty="0" smtClean="0">
                <a:solidFill>
                  <a:srgbClr val="0070C0"/>
                </a:solidFill>
                <a:latin typeface="Arial" pitchFamily="34" charset="0"/>
                <a:cs typeface="Arial" pitchFamily="34" charset="0"/>
              </a:rPr>
              <a:t> Role </a:t>
            </a:r>
            <a:r>
              <a:rPr lang="en-US" sz="1000" dirty="0">
                <a:solidFill>
                  <a:srgbClr val="0070C0"/>
                </a:solidFill>
                <a:latin typeface="Arial" pitchFamily="34" charset="0"/>
                <a:cs typeface="Arial" pitchFamily="34" charset="0"/>
              </a:rPr>
              <a:t>of NGS in accelerating high-resolution </a:t>
            </a:r>
          </a:p>
          <a:p>
            <a:pPr algn="just"/>
            <a:r>
              <a:rPr lang="en-US" sz="1000" dirty="0">
                <a:solidFill>
                  <a:srgbClr val="0070C0"/>
                </a:solidFill>
                <a:latin typeface="Arial" pitchFamily="34" charset="0"/>
                <a:cs typeface="Arial" pitchFamily="34" charset="0"/>
              </a:rPr>
              <a:t>   mapping and gene discovery</a:t>
            </a:r>
          </a:p>
          <a:p>
            <a:pPr algn="just">
              <a:buFont typeface="Arial" pitchFamily="34" charset="0"/>
              <a:buChar char="•"/>
            </a:pPr>
            <a:r>
              <a:rPr lang="en-IN" sz="1000" dirty="0">
                <a:solidFill>
                  <a:srgbClr val="0070C0"/>
                </a:solidFill>
                <a:latin typeface="Arial" pitchFamily="34" charset="0"/>
                <a:cs typeface="Arial" pitchFamily="34" charset="0"/>
              </a:rPr>
              <a:t> High throughput genotyping and its </a:t>
            </a:r>
          </a:p>
          <a:p>
            <a:pPr algn="just"/>
            <a:r>
              <a:rPr lang="en-IN" sz="1000" dirty="0">
                <a:solidFill>
                  <a:srgbClr val="0070C0"/>
                </a:solidFill>
                <a:latin typeface="Arial" pitchFamily="34" charset="0"/>
                <a:cs typeface="Arial" pitchFamily="34" charset="0"/>
              </a:rPr>
              <a:t>  applications in GWAS and genomic </a:t>
            </a:r>
          </a:p>
          <a:p>
            <a:pPr algn="just"/>
            <a:r>
              <a:rPr lang="en-IN" sz="1000" dirty="0">
                <a:solidFill>
                  <a:srgbClr val="0070C0"/>
                </a:solidFill>
                <a:latin typeface="Arial" pitchFamily="34" charset="0"/>
                <a:cs typeface="Arial" pitchFamily="34" charset="0"/>
              </a:rPr>
              <a:t>  </a:t>
            </a:r>
            <a:r>
              <a:rPr lang="en-IN" sz="1000" dirty="0" smtClean="0">
                <a:solidFill>
                  <a:srgbClr val="0070C0"/>
                </a:solidFill>
                <a:latin typeface="Arial" pitchFamily="34" charset="0"/>
                <a:cs typeface="Arial" pitchFamily="34" charset="0"/>
              </a:rPr>
              <a:t>selection  </a:t>
            </a:r>
          </a:p>
          <a:p>
            <a:pPr algn="just">
              <a:buFont typeface="Arial" pitchFamily="34" charset="0"/>
              <a:buChar char="•"/>
            </a:pPr>
            <a:r>
              <a:rPr lang="en-IN" sz="1000" dirty="0" smtClean="0">
                <a:solidFill>
                  <a:srgbClr val="0070C0"/>
                </a:solidFill>
                <a:latin typeface="Arial" pitchFamily="34" charset="0"/>
                <a:cs typeface="Arial" pitchFamily="34" charset="0"/>
              </a:rPr>
              <a:t>  Genome editing </a:t>
            </a:r>
          </a:p>
          <a:p>
            <a:pPr algn="just">
              <a:buFont typeface="Arial" pitchFamily="34" charset="0"/>
              <a:buChar char="•"/>
            </a:pPr>
            <a:r>
              <a:rPr lang="en-IN" sz="1000" dirty="0">
                <a:solidFill>
                  <a:srgbClr val="0070C0"/>
                </a:solidFill>
                <a:latin typeface="Arial" pitchFamily="34" charset="0"/>
                <a:cs typeface="Arial" pitchFamily="34" charset="0"/>
              </a:rPr>
              <a:t> Application of next-generation breeding </a:t>
            </a:r>
          </a:p>
          <a:p>
            <a:pPr algn="just"/>
            <a:r>
              <a:rPr lang="en-IN" sz="1000" dirty="0">
                <a:solidFill>
                  <a:srgbClr val="0070C0"/>
                </a:solidFill>
                <a:latin typeface="Arial" pitchFamily="34" charset="0"/>
                <a:cs typeface="Arial" pitchFamily="34" charset="0"/>
              </a:rPr>
              <a:t>  approaches and tools to enhance the </a:t>
            </a:r>
          </a:p>
          <a:p>
            <a:pPr algn="just"/>
            <a:r>
              <a:rPr lang="en-IN" sz="1000" dirty="0">
                <a:solidFill>
                  <a:srgbClr val="0070C0"/>
                </a:solidFill>
                <a:latin typeface="Arial" pitchFamily="34" charset="0"/>
                <a:cs typeface="Arial" pitchFamily="34" charset="0"/>
              </a:rPr>
              <a:t>  genetic gain in staple </a:t>
            </a:r>
            <a:r>
              <a:rPr lang="en-IN" sz="1000" dirty="0" smtClean="0">
                <a:solidFill>
                  <a:srgbClr val="0070C0"/>
                </a:solidFill>
                <a:latin typeface="Arial" pitchFamily="34" charset="0"/>
                <a:cs typeface="Arial" pitchFamily="34" charset="0"/>
              </a:rPr>
              <a:t>crops</a:t>
            </a:r>
          </a:p>
          <a:p>
            <a:pPr algn="just">
              <a:buFont typeface="Arial" pitchFamily="34" charset="0"/>
              <a:buChar char="•"/>
            </a:pPr>
            <a:r>
              <a:rPr lang="en-IN" sz="1000" dirty="0" smtClean="0">
                <a:solidFill>
                  <a:srgbClr val="0070C0"/>
                </a:solidFill>
                <a:latin typeface="Arial" pitchFamily="34" charset="0"/>
                <a:cs typeface="Arial" pitchFamily="34" charset="0"/>
              </a:rPr>
              <a:t> Intervention of molecular tools for genetic </a:t>
            </a:r>
          </a:p>
          <a:p>
            <a:pPr algn="just"/>
            <a:r>
              <a:rPr lang="en-IN" sz="1000" dirty="0" smtClean="0">
                <a:solidFill>
                  <a:srgbClr val="0070C0"/>
                </a:solidFill>
                <a:latin typeface="Arial" pitchFamily="34" charset="0"/>
                <a:cs typeface="Arial" pitchFamily="34" charset="0"/>
              </a:rPr>
              <a:t>  purity analysis </a:t>
            </a:r>
          </a:p>
          <a:p>
            <a:pPr algn="just">
              <a:buFont typeface="Arial" pitchFamily="34" charset="0"/>
              <a:buChar char="•"/>
            </a:pPr>
            <a:r>
              <a:rPr lang="en-IN" sz="1000" dirty="0" smtClean="0">
                <a:solidFill>
                  <a:srgbClr val="0070C0"/>
                </a:solidFill>
                <a:latin typeface="Arial" pitchFamily="34" charset="0"/>
                <a:cs typeface="Arial" pitchFamily="34" charset="0"/>
              </a:rPr>
              <a:t> </a:t>
            </a:r>
            <a:r>
              <a:rPr lang="en-IN" sz="1000" dirty="0">
                <a:solidFill>
                  <a:srgbClr val="0070C0"/>
                </a:solidFill>
                <a:latin typeface="Arial" pitchFamily="34" charset="0"/>
                <a:cs typeface="Arial" pitchFamily="34" charset="0"/>
              </a:rPr>
              <a:t>Intellectual property management in </a:t>
            </a:r>
          </a:p>
          <a:p>
            <a:pPr algn="just"/>
            <a:r>
              <a:rPr lang="en-IN" sz="1000" dirty="0">
                <a:solidFill>
                  <a:srgbClr val="0070C0"/>
                </a:solidFill>
                <a:latin typeface="Arial" pitchFamily="34" charset="0"/>
                <a:cs typeface="Arial" pitchFamily="34" charset="0"/>
              </a:rPr>
              <a:t>  agriculture</a:t>
            </a:r>
          </a:p>
          <a:p>
            <a:pPr algn="just"/>
            <a:endParaRPr lang="en-IN" sz="1100" dirty="0">
              <a:latin typeface="Arial" pitchFamily="34" charset="0"/>
              <a:cs typeface="Arial" pitchFamily="34" charset="0"/>
            </a:endParaRPr>
          </a:p>
          <a:p>
            <a:r>
              <a:rPr lang="en-US" sz="1100" b="1" dirty="0">
                <a:latin typeface="Arial" pitchFamily="34" charset="0"/>
                <a:cs typeface="Arial" pitchFamily="34" charset="0"/>
              </a:rPr>
              <a:t>Organizing Committee Members</a:t>
            </a:r>
            <a:endParaRPr lang="en-US" sz="1100" dirty="0">
              <a:latin typeface="Arial" pitchFamily="34" charset="0"/>
              <a:cs typeface="Arial" pitchFamily="34" charset="0"/>
            </a:endParaRPr>
          </a:p>
          <a:p>
            <a:pPr>
              <a:lnSpc>
                <a:spcPct val="150000"/>
              </a:lnSpc>
            </a:pPr>
            <a:r>
              <a:rPr lang="en-US" sz="1000" i="1" dirty="0" smtClean="0">
                <a:latin typeface="Arial" pitchFamily="34" charset="0"/>
                <a:cs typeface="Arial" pitchFamily="34" charset="0"/>
              </a:rPr>
              <a:t>Dr</a:t>
            </a:r>
            <a:r>
              <a:rPr lang="en-US" sz="1000" i="1" dirty="0">
                <a:latin typeface="Arial" pitchFamily="34" charset="0"/>
                <a:cs typeface="Arial" pitchFamily="34" charset="0"/>
              </a:rPr>
              <a:t>. Ch. </a:t>
            </a:r>
            <a:r>
              <a:rPr lang="en-US" sz="1000" i="1" dirty="0" err="1" smtClean="0">
                <a:latin typeface="Arial" pitchFamily="34" charset="0"/>
                <a:cs typeface="Arial" pitchFamily="34" charset="0"/>
              </a:rPr>
              <a:t>Anuradha</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SNCVL </a:t>
            </a:r>
            <a:r>
              <a:rPr lang="en-US" sz="1000" i="1" dirty="0" err="1" smtClean="0">
                <a:latin typeface="Arial" pitchFamily="34" charset="0"/>
                <a:cs typeface="Arial" pitchFamily="34" charset="0"/>
              </a:rPr>
              <a:t>Pushpavalli</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B. </a:t>
            </a:r>
            <a:r>
              <a:rPr lang="en-US" sz="1000" i="1" dirty="0" err="1" smtClean="0">
                <a:latin typeface="Arial" pitchFamily="34" charset="0"/>
                <a:cs typeface="Arial" pitchFamily="34" charset="0"/>
              </a:rPr>
              <a:t>Laxmi</a:t>
            </a:r>
            <a:r>
              <a:rPr lang="en-US" sz="1000" i="1" dirty="0" smtClean="0">
                <a:latin typeface="Arial" pitchFamily="34" charset="0"/>
                <a:cs typeface="Arial" pitchFamily="34" charset="0"/>
              </a:rPr>
              <a:t> </a:t>
            </a:r>
            <a:r>
              <a:rPr lang="en-US" sz="1000" i="1" dirty="0" err="1" smtClean="0">
                <a:latin typeface="Arial" pitchFamily="34" charset="0"/>
                <a:cs typeface="Arial" pitchFamily="34" charset="0"/>
              </a:rPr>
              <a:t>Prasanna</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M. </a:t>
            </a:r>
            <a:r>
              <a:rPr lang="en-US" sz="1000" i="1" dirty="0" err="1" smtClean="0">
                <a:latin typeface="Arial" pitchFamily="34" charset="0"/>
                <a:cs typeface="Arial" pitchFamily="34" charset="0"/>
              </a:rPr>
              <a:t>Rajasekhar</a:t>
            </a:r>
            <a:r>
              <a:rPr lang="en-US" sz="1000" i="1" dirty="0" smtClean="0">
                <a:latin typeface="Arial" pitchFamily="34" charset="0"/>
                <a:cs typeface="Arial" pitchFamily="34" charset="0"/>
              </a:rPr>
              <a:t> (IBT)</a:t>
            </a:r>
          </a:p>
          <a:p>
            <a:pPr>
              <a:lnSpc>
                <a:spcPct val="150000"/>
              </a:lnSpc>
            </a:pPr>
            <a:r>
              <a:rPr lang="en-US" sz="1000" i="1" dirty="0" smtClean="0">
                <a:latin typeface="Arial" pitchFamily="34" charset="0"/>
                <a:cs typeface="Arial" pitchFamily="34" charset="0"/>
              </a:rPr>
              <a:t>Dr. S. </a:t>
            </a:r>
            <a:r>
              <a:rPr lang="en-US" sz="1000" i="1" dirty="0" err="1" smtClean="0">
                <a:latin typeface="Arial" pitchFamily="34" charset="0"/>
                <a:cs typeface="Arial" pitchFamily="34" charset="0"/>
              </a:rPr>
              <a:t>Vanisri</a:t>
            </a:r>
            <a:r>
              <a:rPr lang="en-US" sz="1000" i="1" dirty="0" smtClean="0">
                <a:latin typeface="Arial" pitchFamily="34" charset="0"/>
                <a:cs typeface="Arial" pitchFamily="34" charset="0"/>
              </a:rPr>
              <a:t> (RARS, </a:t>
            </a:r>
            <a:r>
              <a:rPr lang="en-US" sz="1000" i="1" dirty="0" err="1" smtClean="0">
                <a:latin typeface="Arial" pitchFamily="34" charset="0"/>
                <a:cs typeface="Arial" pitchFamily="34" charset="0"/>
              </a:rPr>
              <a:t>Palem</a:t>
            </a:r>
            <a:r>
              <a:rPr lang="en-US" sz="1000" i="1" dirty="0" smtClean="0">
                <a:latin typeface="Arial" pitchFamily="34" charset="0"/>
                <a:cs typeface="Arial" pitchFamily="34" charset="0"/>
              </a:rPr>
              <a:t>)</a:t>
            </a:r>
          </a:p>
          <a:p>
            <a:endParaRPr lang="en-US" sz="1100" dirty="0">
              <a:latin typeface="Arial" pitchFamily="34" charset="0"/>
              <a:cs typeface="Arial" pitchFamily="34" charset="0"/>
            </a:endParaRPr>
          </a:p>
          <a:p>
            <a:pPr algn="just"/>
            <a:r>
              <a:rPr lang="en-US" sz="1100" b="1" dirty="0">
                <a:latin typeface="Arial" pitchFamily="34" charset="0"/>
                <a:cs typeface="Arial" pitchFamily="34" charset="0"/>
              </a:rPr>
              <a:t>Venue:</a:t>
            </a:r>
          </a:p>
          <a:p>
            <a:pPr algn="just"/>
            <a:r>
              <a:rPr lang="en-US" sz="1100" dirty="0">
                <a:latin typeface="Arial" pitchFamily="34" charset="0"/>
                <a:cs typeface="Arial" pitchFamily="34" charset="0"/>
              </a:rPr>
              <a:t>Institute of Biotechnology</a:t>
            </a:r>
          </a:p>
          <a:p>
            <a:pPr algn="just"/>
            <a:r>
              <a:rPr lang="en-US" sz="1100" dirty="0">
                <a:latin typeface="Arial" pitchFamily="34" charset="0"/>
                <a:cs typeface="Arial" pitchFamily="34" charset="0"/>
              </a:rPr>
              <a:t>Prof. </a:t>
            </a:r>
            <a:r>
              <a:rPr lang="en-US" sz="1100" dirty="0" err="1">
                <a:latin typeface="Arial" pitchFamily="34" charset="0"/>
                <a:cs typeface="Arial" pitchFamily="34" charset="0"/>
              </a:rPr>
              <a:t>Jayashankar</a:t>
            </a:r>
            <a:r>
              <a:rPr lang="en-US" sz="1100" dirty="0">
                <a:latin typeface="Arial" pitchFamily="34" charset="0"/>
                <a:cs typeface="Arial" pitchFamily="34" charset="0"/>
              </a:rPr>
              <a:t> </a:t>
            </a:r>
            <a:r>
              <a:rPr lang="en-US" sz="1100" dirty="0" err="1">
                <a:latin typeface="Arial" pitchFamily="34" charset="0"/>
                <a:cs typeface="Arial" pitchFamily="34" charset="0"/>
              </a:rPr>
              <a:t>Telanagana</a:t>
            </a:r>
            <a:r>
              <a:rPr lang="en-US" sz="1100" dirty="0">
                <a:latin typeface="Arial" pitchFamily="34" charset="0"/>
                <a:cs typeface="Arial" pitchFamily="34" charset="0"/>
              </a:rPr>
              <a:t> State Agricultural </a:t>
            </a:r>
            <a:r>
              <a:rPr lang="en-US" sz="1100" dirty="0" smtClean="0">
                <a:latin typeface="Arial" pitchFamily="34" charset="0"/>
                <a:cs typeface="Arial" pitchFamily="34" charset="0"/>
              </a:rPr>
              <a:t>University Rajendranagar</a:t>
            </a:r>
            <a:r>
              <a:rPr lang="en-US" sz="1100" dirty="0">
                <a:latin typeface="Arial" pitchFamily="34" charset="0"/>
                <a:cs typeface="Arial" pitchFamily="34" charset="0"/>
              </a:rPr>
              <a:t>, Hyderabad-500030</a:t>
            </a:r>
            <a:endParaRPr lang="en-US" sz="1100" b="1" dirty="0">
              <a:latin typeface="Arial" pitchFamily="34" charset="0"/>
              <a:cs typeface="Arial" pitchFamily="34" charset="0"/>
            </a:endParaRPr>
          </a:p>
        </p:txBody>
      </p:sp>
      <p:sp>
        <p:nvSpPr>
          <p:cNvPr id="7" name="TextBox 6"/>
          <p:cNvSpPr txBox="1"/>
          <p:nvPr/>
        </p:nvSpPr>
        <p:spPr>
          <a:xfrm>
            <a:off x="6248400" y="228600"/>
            <a:ext cx="2819400" cy="6447919"/>
          </a:xfrm>
          <a:prstGeom prst="rect">
            <a:avLst/>
          </a:prstGeom>
          <a:solidFill>
            <a:schemeClr val="accent2">
              <a:lumMod val="20000"/>
              <a:lumOff val="80000"/>
            </a:schemeClr>
          </a:solidFill>
        </p:spPr>
        <p:txBody>
          <a:bodyPr wrap="square" rtlCol="0">
            <a:spAutoFit/>
          </a:bodyPr>
          <a:lstStyle/>
          <a:p>
            <a:pPr algn="just"/>
            <a:r>
              <a:rPr lang="en-US" sz="1100" b="1" dirty="0">
                <a:latin typeface="Arial" pitchFamily="34" charset="0"/>
                <a:cs typeface="Arial" pitchFamily="34" charset="0"/>
              </a:rPr>
              <a:t>Major Practical Sessions</a:t>
            </a:r>
          </a:p>
          <a:p>
            <a:pPr algn="just"/>
            <a:endParaRPr lang="en-US" sz="1100" b="1"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Isolation of genomic DNA</a:t>
            </a:r>
          </a:p>
          <a:p>
            <a:pPr>
              <a:buFont typeface="Arial" pitchFamily="34" charset="0"/>
              <a:buChar char="•"/>
            </a:pPr>
            <a:endParaRPr lang="en-IN"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Quantification of genomic DNA </a:t>
            </a:r>
          </a:p>
          <a:p>
            <a:pPr>
              <a:buFont typeface="Arial" pitchFamily="34" charset="0"/>
              <a:buChar char="•"/>
            </a:pPr>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PCR </a:t>
            </a:r>
            <a:r>
              <a:rPr lang="en-IN" sz="1100" dirty="0" smtClean="0">
                <a:latin typeface="Arial" pitchFamily="34" charset="0"/>
                <a:cs typeface="Arial" pitchFamily="34" charset="0"/>
              </a:rPr>
              <a:t>using ISSR &amp; SSR </a:t>
            </a:r>
            <a:r>
              <a:rPr lang="en-IN" sz="1100" dirty="0">
                <a:latin typeface="Arial" pitchFamily="34" charset="0"/>
                <a:cs typeface="Arial" pitchFamily="34" charset="0"/>
              </a:rPr>
              <a:t>markers</a:t>
            </a:r>
          </a:p>
          <a:p>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Genetic diversity </a:t>
            </a:r>
            <a:r>
              <a:rPr lang="en-IN" sz="1100" dirty="0" smtClean="0">
                <a:latin typeface="Arial" pitchFamily="34" charset="0"/>
                <a:cs typeface="Arial" pitchFamily="34" charset="0"/>
              </a:rPr>
              <a:t>analysis</a:t>
            </a:r>
          </a:p>
          <a:p>
            <a:pPr>
              <a:buFont typeface="Arial" pitchFamily="34" charset="0"/>
              <a:buChar char="•"/>
            </a:pPr>
            <a:endParaRPr lang="en-US" sz="1100" dirty="0">
              <a:latin typeface="Arial" pitchFamily="34" charset="0"/>
              <a:cs typeface="Arial" pitchFamily="34" charset="0"/>
            </a:endParaRPr>
          </a:p>
          <a:p>
            <a:pPr>
              <a:buFont typeface="Arial" pitchFamily="34" charset="0"/>
              <a:buChar char="•"/>
            </a:pPr>
            <a:r>
              <a:rPr lang="en-US" sz="1100" dirty="0">
                <a:latin typeface="Arial" pitchFamily="34" charset="0"/>
                <a:cs typeface="Arial" pitchFamily="34" charset="0"/>
              </a:rPr>
              <a:t> </a:t>
            </a:r>
            <a:r>
              <a:rPr lang="en-IN" sz="1100" dirty="0">
                <a:latin typeface="Arial" pitchFamily="34" charset="0"/>
                <a:cs typeface="Arial" pitchFamily="34" charset="0"/>
              </a:rPr>
              <a:t>Detection of multiple genes for rice gall </a:t>
            </a:r>
          </a:p>
          <a:p>
            <a:r>
              <a:rPr lang="en-IN" sz="1100" dirty="0">
                <a:latin typeface="Arial" pitchFamily="34" charset="0"/>
                <a:cs typeface="Arial" pitchFamily="34" charset="0"/>
              </a:rPr>
              <a:t>  midge and bacterial  blight resistance in </a:t>
            </a:r>
          </a:p>
          <a:p>
            <a:r>
              <a:rPr lang="en-IN" sz="1100" dirty="0">
                <a:latin typeface="Arial" pitchFamily="34" charset="0"/>
                <a:cs typeface="Arial" pitchFamily="34" charset="0"/>
              </a:rPr>
              <a:t>  pyramided lines </a:t>
            </a:r>
          </a:p>
          <a:p>
            <a:endParaRPr lang="en-US" sz="1100" dirty="0">
              <a:latin typeface="Arial" pitchFamily="34" charset="0"/>
              <a:cs typeface="Arial" pitchFamily="34" charset="0"/>
            </a:endParaRPr>
          </a:p>
          <a:p>
            <a:pPr marL="85725" indent="-85725">
              <a:buFont typeface="Arial" pitchFamily="34" charset="0"/>
              <a:buChar char="•"/>
            </a:pPr>
            <a:r>
              <a:rPr lang="en-US" sz="1100" dirty="0">
                <a:latin typeface="Arial" pitchFamily="34" charset="0"/>
                <a:cs typeface="Arial" pitchFamily="34" charset="0"/>
              </a:rPr>
              <a:t> </a:t>
            </a:r>
            <a:r>
              <a:rPr lang="en-IN" sz="1100" dirty="0" smtClean="0">
                <a:latin typeface="Arial" pitchFamily="34" charset="0"/>
                <a:ea typeface="Times New Roman"/>
                <a:cs typeface="Arial" pitchFamily="34" charset="0"/>
              </a:rPr>
              <a:t>DNA </a:t>
            </a:r>
            <a:r>
              <a:rPr lang="en-IN" sz="1100" dirty="0">
                <a:latin typeface="Arial" pitchFamily="34" charset="0"/>
                <a:ea typeface="Times New Roman"/>
                <a:cs typeface="Arial" pitchFamily="34" charset="0"/>
              </a:rPr>
              <a:t>fingerprinting of released varieties</a:t>
            </a:r>
          </a:p>
          <a:p>
            <a:pPr algn="just">
              <a:spcAft>
                <a:spcPts val="0"/>
              </a:spcAft>
              <a:buFont typeface="Arial" pitchFamily="34" charset="0"/>
              <a:buChar char="•"/>
            </a:pPr>
            <a:endParaRPr lang="en-US" sz="1100" dirty="0">
              <a:latin typeface="Arial" pitchFamily="34" charset="0"/>
              <a:ea typeface="Times New Roman"/>
              <a:cs typeface="Arial" pitchFamily="34" charset="0"/>
            </a:endParaRPr>
          </a:p>
          <a:p>
            <a:pPr algn="just">
              <a:spcAft>
                <a:spcPts val="0"/>
              </a:spcAft>
              <a:buFont typeface="Arial" pitchFamily="34" charset="0"/>
              <a:buChar char="•"/>
            </a:pPr>
            <a:r>
              <a:rPr lang="en-IN" sz="1100" dirty="0" smtClean="0">
                <a:latin typeface="Arial" pitchFamily="34" charset="0"/>
                <a:ea typeface="Times New Roman"/>
                <a:cs typeface="Arial" pitchFamily="34" charset="0"/>
              </a:rPr>
              <a:t> Hybrid </a:t>
            </a:r>
            <a:r>
              <a:rPr lang="en-IN" sz="1100" dirty="0">
                <a:latin typeface="Arial" pitchFamily="34" charset="0"/>
                <a:ea typeface="Times New Roman"/>
                <a:cs typeface="Arial" pitchFamily="34" charset="0"/>
              </a:rPr>
              <a:t>purity assessment </a:t>
            </a:r>
            <a:r>
              <a:rPr lang="en-IN" sz="1100" dirty="0" smtClean="0">
                <a:latin typeface="Arial" pitchFamily="34" charset="0"/>
                <a:ea typeface="Times New Roman"/>
                <a:cs typeface="Arial" pitchFamily="34" charset="0"/>
              </a:rPr>
              <a:t> </a:t>
            </a:r>
            <a:endParaRPr lang="en-IN" sz="1100" dirty="0">
              <a:latin typeface="Arial" pitchFamily="34" charset="0"/>
              <a:ea typeface="Times New Roman"/>
              <a:cs typeface="Arial" pitchFamily="34" charset="0"/>
            </a:endParaRPr>
          </a:p>
          <a:p>
            <a:pPr algn="just">
              <a:spcAft>
                <a:spcPts val="0"/>
              </a:spcAft>
            </a:pPr>
            <a:endParaRPr lang="en-US" sz="1100" dirty="0">
              <a:latin typeface="Arial" pitchFamily="34" charset="0"/>
              <a:ea typeface="Times New Roman"/>
              <a:cs typeface="Arial" pitchFamily="34" charset="0"/>
            </a:endParaRPr>
          </a:p>
          <a:p>
            <a:pPr>
              <a:buFont typeface="Arial" pitchFamily="34" charset="0"/>
              <a:buChar char="•"/>
            </a:pPr>
            <a:r>
              <a:rPr lang="en-US" sz="1100" dirty="0">
                <a:latin typeface="Arial" pitchFamily="34" charset="0"/>
                <a:cs typeface="Arial" pitchFamily="34" charset="0"/>
              </a:rPr>
              <a:t> </a:t>
            </a:r>
            <a:r>
              <a:rPr lang="en-IN" sz="1100" dirty="0">
                <a:latin typeface="Arial" pitchFamily="34" charset="0"/>
                <a:cs typeface="Arial" pitchFamily="34" charset="0"/>
              </a:rPr>
              <a:t> </a:t>
            </a:r>
            <a:r>
              <a:rPr lang="en-IN" sz="1100" dirty="0" smtClean="0">
                <a:latin typeface="Arial" pitchFamily="34" charset="0"/>
                <a:cs typeface="Arial" pitchFamily="34" charset="0"/>
              </a:rPr>
              <a:t>QTL mapping using SSR data</a:t>
            </a:r>
            <a:endParaRPr lang="en-IN" sz="1100" dirty="0">
              <a:latin typeface="Arial" pitchFamily="34" charset="0"/>
              <a:cs typeface="Arial" pitchFamily="34" charset="0"/>
            </a:endParaRPr>
          </a:p>
          <a:p>
            <a:endParaRPr lang="en-US" sz="1100" dirty="0">
              <a:latin typeface="Arial" pitchFamily="34" charset="0"/>
              <a:cs typeface="Arial" pitchFamily="34" charset="0"/>
            </a:endParaRPr>
          </a:p>
          <a:p>
            <a:pPr>
              <a:buFont typeface="Arial" pitchFamily="34" charset="0"/>
              <a:buChar char="•"/>
            </a:pPr>
            <a:r>
              <a:rPr lang="en-IN" sz="1100" dirty="0">
                <a:latin typeface="Arial" pitchFamily="34" charset="0"/>
                <a:cs typeface="Arial" pitchFamily="34" charset="0"/>
              </a:rPr>
              <a:t> </a:t>
            </a:r>
            <a:r>
              <a:rPr lang="en-IN" sz="1100" dirty="0" smtClean="0">
                <a:latin typeface="Arial" pitchFamily="34" charset="0"/>
                <a:cs typeface="Arial" pitchFamily="34" charset="0"/>
              </a:rPr>
              <a:t>GWAS using SNP data</a:t>
            </a:r>
          </a:p>
          <a:p>
            <a:pPr>
              <a:buFont typeface="Arial" pitchFamily="34" charset="0"/>
              <a:buChar char="•"/>
            </a:pPr>
            <a:endParaRPr lang="en-IN" sz="1100" dirty="0" smtClean="0">
              <a:latin typeface="Arial" pitchFamily="34" charset="0"/>
              <a:cs typeface="Arial" pitchFamily="34" charset="0"/>
            </a:endParaRPr>
          </a:p>
          <a:p>
            <a:endParaRPr lang="en-IN" sz="1100" dirty="0" smtClean="0">
              <a:latin typeface="Arial" pitchFamily="34" charset="0"/>
              <a:cs typeface="Arial" pitchFamily="34" charset="0"/>
            </a:endParaRPr>
          </a:p>
          <a:p>
            <a:r>
              <a:rPr lang="en-IN" sz="1100" dirty="0" smtClean="0">
                <a:latin typeface="Arial" pitchFamily="34" charset="0"/>
                <a:cs typeface="Arial" pitchFamily="34" charset="0"/>
              </a:rPr>
              <a:t> </a:t>
            </a: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smtClean="0">
              <a:latin typeface="Arial" pitchFamily="34" charset="0"/>
              <a:cs typeface="Arial" pitchFamily="34" charset="0"/>
            </a:endParaRPr>
          </a:p>
          <a:p>
            <a:pPr>
              <a:buFont typeface="Arial" pitchFamily="34" charset="0"/>
              <a:buChar char="•"/>
            </a:pPr>
            <a:endParaRPr lang="en-IN" sz="1100" dirty="0">
              <a:latin typeface="Arial" pitchFamily="34" charset="0"/>
              <a:cs typeface="Arial" pitchFamily="34" charset="0"/>
            </a:endParaRPr>
          </a:p>
          <a:p>
            <a:pPr>
              <a:buFont typeface="Arial" pitchFamily="34" charset="0"/>
              <a:buChar char="•"/>
            </a:pPr>
            <a:endParaRPr lang="en-IN" sz="1100" dirty="0">
              <a:latin typeface="Arial" pitchFamily="34" charset="0"/>
              <a:cs typeface="Arial" pitchFamily="34" charset="0"/>
            </a:endParaRPr>
          </a:p>
          <a:p>
            <a:r>
              <a:rPr lang="en-IN" sz="1100" b="1" dirty="0">
                <a:latin typeface="Arial" pitchFamily="34" charset="0"/>
                <a:cs typeface="Arial" pitchFamily="34" charset="0"/>
              </a:rPr>
              <a:t>Important Dates</a:t>
            </a:r>
          </a:p>
          <a:p>
            <a:endParaRPr lang="en-IN" sz="1000" b="1" dirty="0">
              <a:latin typeface="Arial" pitchFamily="34" charset="0"/>
              <a:cs typeface="Arial" pitchFamily="34" charset="0"/>
            </a:endParaRPr>
          </a:p>
          <a:p>
            <a:r>
              <a:rPr lang="en-IN" sz="1000" b="1" dirty="0" smtClean="0">
                <a:solidFill>
                  <a:srgbClr val="C00000"/>
                </a:solidFill>
                <a:latin typeface="Arial" pitchFamily="34" charset="0"/>
                <a:cs typeface="Arial" pitchFamily="34" charset="0"/>
              </a:rPr>
              <a:t>Receipt </a:t>
            </a:r>
            <a:r>
              <a:rPr lang="en-IN" sz="1000" b="1" dirty="0">
                <a:solidFill>
                  <a:srgbClr val="C00000"/>
                </a:solidFill>
                <a:latin typeface="Arial" pitchFamily="34" charset="0"/>
                <a:cs typeface="Arial" pitchFamily="34" charset="0"/>
              </a:rPr>
              <a:t>of applications:</a:t>
            </a:r>
            <a:r>
              <a:rPr lang="en-IN" sz="1000" dirty="0">
                <a:solidFill>
                  <a:srgbClr val="C00000"/>
                </a:solidFill>
                <a:latin typeface="Arial" pitchFamily="34" charset="0"/>
                <a:cs typeface="Arial" pitchFamily="34" charset="0"/>
              </a:rPr>
              <a:t> </a:t>
            </a:r>
            <a:r>
              <a:rPr lang="en-IN" sz="1000" dirty="0" smtClean="0">
                <a:latin typeface="Arial" pitchFamily="34" charset="0"/>
                <a:cs typeface="Arial" pitchFamily="34" charset="0"/>
              </a:rPr>
              <a:t>20-11-2023</a:t>
            </a:r>
            <a:endParaRPr lang="en-IN" sz="1000" dirty="0">
              <a:latin typeface="Arial" pitchFamily="34" charset="0"/>
              <a:cs typeface="Arial" pitchFamily="34" charset="0"/>
            </a:endParaRPr>
          </a:p>
          <a:p>
            <a:endParaRPr lang="en-IN" sz="1000" b="1" dirty="0">
              <a:solidFill>
                <a:srgbClr val="FF0000"/>
              </a:solidFill>
              <a:latin typeface="Arial" pitchFamily="34" charset="0"/>
              <a:cs typeface="Arial" pitchFamily="34" charset="0"/>
            </a:endParaRPr>
          </a:p>
          <a:p>
            <a:r>
              <a:rPr lang="en-IN" sz="1000" b="1" dirty="0" smtClean="0">
                <a:solidFill>
                  <a:srgbClr val="C00000"/>
                </a:solidFill>
                <a:latin typeface="Arial" pitchFamily="34" charset="0"/>
                <a:cs typeface="Arial" pitchFamily="34" charset="0"/>
              </a:rPr>
              <a:t>Intimation </a:t>
            </a:r>
            <a:r>
              <a:rPr lang="en-IN" sz="1000" b="1" dirty="0">
                <a:solidFill>
                  <a:srgbClr val="C00000"/>
                </a:solidFill>
                <a:latin typeface="Arial" pitchFamily="34" charset="0"/>
                <a:cs typeface="Arial" pitchFamily="34" charset="0"/>
              </a:rPr>
              <a:t>to selected </a:t>
            </a:r>
            <a:r>
              <a:rPr lang="en-IN" sz="1000" b="1" dirty="0" smtClean="0">
                <a:solidFill>
                  <a:srgbClr val="C00000"/>
                </a:solidFill>
                <a:latin typeface="Arial" pitchFamily="34" charset="0"/>
                <a:cs typeface="Arial" pitchFamily="34" charset="0"/>
              </a:rPr>
              <a:t>candidates:</a:t>
            </a:r>
          </a:p>
          <a:p>
            <a:r>
              <a:rPr lang="en-IN" sz="1000" b="1" dirty="0" smtClean="0">
                <a:solidFill>
                  <a:srgbClr val="FF0000"/>
                </a:solidFill>
                <a:latin typeface="Arial" pitchFamily="34" charset="0"/>
                <a:cs typeface="Arial" pitchFamily="34" charset="0"/>
              </a:rPr>
              <a:t> </a:t>
            </a:r>
            <a:r>
              <a:rPr lang="en-IN" sz="1000" dirty="0" smtClean="0">
                <a:latin typeface="Arial" pitchFamily="34" charset="0"/>
                <a:cs typeface="Arial" pitchFamily="34" charset="0"/>
              </a:rPr>
              <a:t>30-11-2023</a:t>
            </a:r>
          </a:p>
          <a:p>
            <a:endParaRPr lang="en-IN" sz="1100" dirty="0">
              <a:solidFill>
                <a:srgbClr val="FF0000"/>
              </a:solidFill>
              <a:latin typeface="Arial" pitchFamily="34" charset="0"/>
              <a:cs typeface="Arial" pitchFamily="34" charset="0"/>
            </a:endParaRPr>
          </a:p>
          <a:p>
            <a:pPr>
              <a:buFont typeface="Arial" pitchFamily="34" charset="0"/>
              <a:buChar char="•"/>
            </a:pPr>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539</Words>
  <Application>Microsoft Office PowerPoint</Application>
  <PresentationFormat>On-screen Show (4:3)</PresentationFormat>
  <Paragraphs>167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89</cp:revision>
  <cp:lastPrinted>2022-02-05T07:05:25Z</cp:lastPrinted>
  <dcterms:created xsi:type="dcterms:W3CDTF">2006-08-16T00:00:00Z</dcterms:created>
  <dcterms:modified xsi:type="dcterms:W3CDTF">2023-11-06T09:22:21Z</dcterms:modified>
</cp:coreProperties>
</file>