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Economica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eekanth Voleti" initials="" lastIdx="2" clrIdx="0"/>
  <p:cmAuthor id="1" name="Raj Vallabhaneni" initials="" lastIdx="1" clrIdx="1"/>
  <p:cmAuthor id="2" name="Pradeep Kumar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1F83A0-7A17-433F-9E42-F67BEA499304}">
  <a:tblStyle styleId="{B91F83A0-7A17-433F-9E42-F67BEA4993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25T11:03:18.143" idx="1">
    <p:pos x="2004" y="44"/>
    <p:text>Should we take this user consent or can we use try with some other profile who is associated with us</p:text>
  </p:cm>
  <p:cm authorId="1" dt="2018-10-25T11:03:18.143" idx="1">
    <p:pos x="2004" y="144"/>
    <p:text>it is public profile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26T12:26:16.902" idx="1">
    <p:pos x="6000" y="0"/>
    <p:text>Should this be e-commerce for Small and Medium Business? Rather than Agri E-commerce Store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26T12:29:55.391" idx="2">
    <p:pos x="6000" y="0"/>
    <p:text>3. Traceability  in Process may be added.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25T10:54:34.229" idx="2">
    <p:pos x="0" y="0"/>
    <p:text>Nowhere, we are talking about multi-mode communication (mobile, web &amp; SMS). Atleast icons/images of devices can give indicators. 
Can we give link to respective playstore?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8505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0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54aeded4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54aeded4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will get forwarded to the panels of experts.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Machines will classify and respond to duplicate questions with previous answers.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Visibility &amp; social credits helps in getting more people answering questions.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activity helps in: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the reach of information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Moderation of content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helps in bringing </a:t>
            </a:r>
            <a:r>
              <a:rPr lang="en" b="1" i="1"/>
              <a:t>network effects</a:t>
            </a:r>
            <a:r>
              <a:rPr lang="en"/>
              <a:t> to the ecosystem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161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234558ae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234558ae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individual farmer needs might be too small for businesses to notice!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Kalgudi  aggregates farmer needs at a group/society level. This is first point of aggregation of needs and also a delivery point for information, since most of the farmers are passive.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group has its unique needs too. Kalgudi helps them with: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 produce, merging, selling, buying, distribution, their financial accounts, marketing, visibility...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group also gets its own dashboard that they can use to showcase their activities!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their basic operational problems solved, group responds to aggregated needs.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2316519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234558ae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234558ae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Kalgudi uses </a:t>
            </a:r>
            <a:r>
              <a:rPr lang="en">
                <a:solidFill>
                  <a:schemeClr val="dk1"/>
                </a:solidFill>
              </a:rPr>
              <a:t>farmer profile, ecological information, local crop calendars, QnA, advisory and so on to generate farmer’s needs.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 needs are appropriately aggregated and pushed to businesses like inputs, services, outputs….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marketplaces, Kalgudi takes businesses to transactions, traceability, financial accounts,...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302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54aeded4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54aeded4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Kalgudi uses </a:t>
            </a:r>
            <a:r>
              <a:rPr lang="en">
                <a:solidFill>
                  <a:schemeClr val="dk1"/>
                </a:solidFill>
              </a:rPr>
              <a:t>farmer profile, ecological information, local crop calendars, QnA, advisory and so on to generate farmer’s needs.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 needs are appropriately aggregated and pushed to businesses like inputs, services, outputs….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marketplaces, Kalgudi takes businesses to transactions, traceability, financial accounts,...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565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234558ae1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234558ae1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how different players sees the system.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858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234558a60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234558a60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how an Impact player uses Kalgudi to create sustainable impact in agriculture domain.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other examples in impact players include: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-Contract farming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-Seed multiplication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-Large farmer groups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2489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234558a60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234558a60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for businesses for which farmers are </a:t>
            </a:r>
            <a:r>
              <a:rPr lang="en" b="1"/>
              <a:t>customers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here is step 3: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need to profile themselves well so that platform can create opportunities for them.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Loans aspect of the Bank you were talking falls in this category. Instead of same organization doing both, I suggest consider impact activity and this separate. This could be the loans division of the same bank.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7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234558a60_0_1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234558a60_0_1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for businesses for which farmers are </a:t>
            </a:r>
            <a:r>
              <a:rPr lang="en" b="1"/>
              <a:t>suppliers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Applicable for businesses like exporters, processors, manufacturers,..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here is to integrate farmers and their own systems to get contextual traceability.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7805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464adce5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4464adce5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farmer, group or a business sells agri products direct to consumer.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farmer group selling mangoes, a self help group selling snacks, a small processor selling sweets… Kalgudi enables collaborative commerce for these.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innovative rural e-commerce model. Will be launched in few weeks.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16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44c71072e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44c71072e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how different players sees the system.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822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ab8f9e8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ab8f9e8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here is Vasudhaika software, founded in 2001. In Vasudhaika, we work on ICT for agriculture. Started with miniature ERP for agri businesses.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iAgriMarC is an agri produce marketing platform. Few states in India uses it. We handle agri produce valued billions of USD.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Kalgudi is convergence platform that connects everyone in the ecosystem. We started building this over 5 years ago.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148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465d7a45dd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465d7a45dd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how different players sees the system.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5281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42ab8f9e8e_0_1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42ab8f9e8e_0_1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26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464adce5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464adce5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nutshell, Kalgudi is a network platform connecting everyone in agri ecosystem across the world.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of the platform is a standardized produce that enables easy exchange of information and market data.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Agriculture for us include all allied sectors like horticulture, fisheries,...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33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64adce5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64adce5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Kalgudi has three major groups of users.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Impact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-Govt departments, corporations, donors, NGO, institutions, universities,...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-Key problems solved for them are micro targeting of information, extensions, surveys, digital assistance…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-Kalgudi allows them create a sustainable impact… since the network and marketplace activity created will survive long after impact program is over.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Producer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-Farmers, farmer groups, self help groups, societies,...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-Kalgudi keeps them informed well with relevant, timely &amp; local content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-Since majority of this players do not use marketplaces effectively, Kalgudi creates AI based marketplaces for them.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Business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-Businesses will discover their markets better.Opportunities for them are generated from our anticipatory marketplaces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-Negotiations, transactions, transaction documents  and incontext communications further enhance their business workflows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-Contextual traceability helps them to win in their output markets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17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2ab8f9e8e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2ab8f9e8e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status of Kalgudi.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Farmers, businesses, self help groups, academia, large corporations…. are on the platform and growing rapidly.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shown on the left is a sample dashboard of one of the impact players.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730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9dae131d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9dae131d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explanatory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55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234558a6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234558a6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view of the platform with farmer at the core.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a convergence platform built on gratification model.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are connected with solutions leading to everybody winning.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36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234558a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234558a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players bring farmers online, runs extensions, advisories, micro-targeting, programs, digital assistance and so 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Kalgudi also crawls web for relevant information and pushes to the farmers.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Farmer gets targeted, relevant and timely information and advisory.    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7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234558a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234558a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will get forwarded to the panels of experts.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Machines will classify and respond to duplicate questions with previous answers.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Visibility &amp; social credits helps in getting more people answering questions.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activity helps in: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the reach of information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Moderation of content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helps in bringing </a:t>
            </a:r>
            <a:r>
              <a:rPr lang="en" b="1" i="1"/>
              <a:t>network effects</a:t>
            </a:r>
            <a:r>
              <a:rPr lang="en"/>
              <a:t> to the ecosystem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081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reekanth.voleti@kalgudi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57325" y="1520450"/>
            <a:ext cx="36360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www.kalgudi.com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Social credits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public profile of a student carrying her great work.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5B0F00"/>
                </a:solidFill>
              </a:rPr>
              <a:t>helps to answer questions at scale</a:t>
            </a:r>
            <a:r>
              <a:rPr lang="en" i="1">
                <a:solidFill>
                  <a:srgbClr val="5B0F00"/>
                </a:solidFill>
              </a:rPr>
              <a:t> </a:t>
            </a:r>
            <a:endParaRPr i="1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350" y="71225"/>
            <a:ext cx="4305300" cy="49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2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3"/>
          <p:cNvGrpSpPr/>
          <p:nvPr/>
        </p:nvGrpSpPr>
        <p:grpSpPr>
          <a:xfrm>
            <a:off x="2769693" y="69060"/>
            <a:ext cx="5113823" cy="4998240"/>
            <a:chOff x="3155176" y="416398"/>
            <a:chExt cx="14523781" cy="14400000"/>
          </a:xfrm>
        </p:grpSpPr>
        <p:sp>
          <p:nvSpPr>
            <p:cNvPr id="320" name="Google Shape;320;p23"/>
            <p:cNvSpPr/>
            <p:nvPr/>
          </p:nvSpPr>
          <p:spPr>
            <a:xfrm>
              <a:off x="3278957" y="416398"/>
              <a:ext cx="14400000" cy="14400000"/>
            </a:xfrm>
            <a:prstGeom prst="ellipse">
              <a:avLst/>
            </a:prstGeom>
            <a:solidFill>
              <a:srgbClr val="B3C6E7"/>
            </a:solidFill>
            <a:ln w="12700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9300" tIns="79650" rIns="159300" bIns="79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984"/>
                <a:buFont typeface="Arial"/>
                <a:buNone/>
              </a:pPr>
              <a:endParaRPr sz="59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 rot="3674542">
              <a:off x="15492723" y="4038476"/>
              <a:ext cx="1798982" cy="923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NGO</a:t>
              </a:r>
              <a:endParaRPr sz="1300"/>
            </a:p>
          </p:txBody>
        </p:sp>
        <p:grpSp>
          <p:nvGrpSpPr>
            <p:cNvPr id="322" name="Google Shape;322;p23"/>
            <p:cNvGrpSpPr/>
            <p:nvPr/>
          </p:nvGrpSpPr>
          <p:grpSpPr>
            <a:xfrm>
              <a:off x="3155176" y="453925"/>
              <a:ext cx="13340627" cy="14232400"/>
              <a:chOff x="2502036" y="606325"/>
              <a:chExt cx="13340627" cy="14232400"/>
            </a:xfrm>
          </p:grpSpPr>
          <p:sp>
            <p:nvSpPr>
              <p:cNvPr id="323" name="Google Shape;323;p23"/>
              <p:cNvSpPr/>
              <p:nvPr/>
            </p:nvSpPr>
            <p:spPr>
              <a:xfrm>
                <a:off x="3602663" y="1632856"/>
                <a:ext cx="12240000" cy="12240000"/>
              </a:xfrm>
              <a:prstGeom prst="ellipse">
                <a:avLst/>
              </a:prstGeom>
              <a:solidFill>
                <a:srgbClr val="A8D08C"/>
              </a:solidFill>
              <a:ln w="76200" cap="flat" cmpd="sng">
                <a:solidFill>
                  <a:srgbClr val="54813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159300" tIns="79650" rIns="159300" bIns="79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984"/>
                  <a:buFont typeface="Arial"/>
                  <a:buNone/>
                </a:pPr>
                <a:endParaRPr sz="598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485886" y="3521520"/>
                <a:ext cx="8640000" cy="8640000"/>
              </a:xfrm>
              <a:prstGeom prst="ellipse">
                <a:avLst/>
              </a:prstGeom>
              <a:solidFill>
                <a:srgbClr val="FFD966"/>
              </a:solidFill>
              <a:ln w="127000" cap="flat" cmpd="sng">
                <a:solidFill>
                  <a:srgbClr val="BF9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59300" tIns="79650" rIns="159300" bIns="79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984"/>
                  <a:buFont typeface="Arial"/>
                  <a:buNone/>
                </a:pPr>
                <a:endParaRPr sz="598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5" name="Google Shape;325;p23"/>
              <p:cNvGrpSpPr/>
              <p:nvPr/>
            </p:nvGrpSpPr>
            <p:grpSpPr>
              <a:xfrm>
                <a:off x="6985965" y="5105161"/>
                <a:ext cx="5714145" cy="5683140"/>
                <a:chOff x="1826378" y="44140"/>
                <a:chExt cx="5714145" cy="5683140"/>
              </a:xfrm>
            </p:grpSpPr>
            <p:sp>
              <p:nvSpPr>
                <p:cNvPr id="326" name="Google Shape;326;p23"/>
                <p:cNvSpPr/>
                <p:nvPr/>
              </p:nvSpPr>
              <p:spPr>
                <a:xfrm>
                  <a:off x="2302417" y="346131"/>
                  <a:ext cx="4878300" cy="4878300"/>
                </a:xfrm>
                <a:prstGeom prst="pie">
                  <a:avLst>
                    <a:gd name="adj1" fmla="val 16200000"/>
                    <a:gd name="adj2" fmla="val 198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3"/>
                <p:cNvSpPr txBox="1"/>
                <p:nvPr/>
              </p:nvSpPr>
              <p:spPr>
                <a:xfrm>
                  <a:off x="4857729" y="969279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Info &amp; Advisory</a:t>
                  </a:r>
                  <a:endParaRPr sz="800"/>
                </a:p>
              </p:txBody>
            </p:sp>
            <p:sp>
              <p:nvSpPr>
                <p:cNvPr id="328" name="Google Shape;328;p23"/>
                <p:cNvSpPr/>
                <p:nvPr/>
              </p:nvSpPr>
              <p:spPr>
                <a:xfrm>
                  <a:off x="2360492" y="446602"/>
                  <a:ext cx="4878300" cy="4878300"/>
                </a:xfrm>
                <a:prstGeom prst="pie">
                  <a:avLst>
                    <a:gd name="adj1" fmla="val 19800000"/>
                    <a:gd name="adj2" fmla="val 18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3"/>
                <p:cNvSpPr txBox="1"/>
                <p:nvPr/>
              </p:nvSpPr>
              <p:spPr>
                <a:xfrm>
                  <a:off x="5670783" y="2421161"/>
                  <a:ext cx="1335600" cy="95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>
                      <a:solidFill>
                        <a:srgbClr val="FFFFFF"/>
                      </a:solidFill>
                    </a:rPr>
                    <a:t>Q</a:t>
                  </a: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&amp; A</a:t>
                  </a:r>
                  <a:endParaRPr sz="800"/>
                </a:p>
              </p:txBody>
            </p:sp>
            <p:sp>
              <p:nvSpPr>
                <p:cNvPr id="330" name="Google Shape;330;p23"/>
                <p:cNvSpPr/>
                <p:nvPr/>
              </p:nvSpPr>
              <p:spPr>
                <a:xfrm>
                  <a:off x="2302417" y="547072"/>
                  <a:ext cx="4878300" cy="4878300"/>
                </a:xfrm>
                <a:prstGeom prst="pie">
                  <a:avLst>
                    <a:gd name="adj1" fmla="val 1800000"/>
                    <a:gd name="adj2" fmla="val 54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3"/>
                <p:cNvSpPr txBox="1"/>
                <p:nvPr/>
              </p:nvSpPr>
              <p:spPr>
                <a:xfrm>
                  <a:off x="4857729" y="3844005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Social</a:t>
                  </a:r>
                  <a:endParaRPr sz="800"/>
                </a:p>
              </p:txBody>
            </p:sp>
            <p:sp>
              <p:nvSpPr>
                <p:cNvPr id="332" name="Google Shape;332;p23"/>
                <p:cNvSpPr/>
                <p:nvPr/>
              </p:nvSpPr>
              <p:spPr>
                <a:xfrm>
                  <a:off x="2186266" y="547072"/>
                  <a:ext cx="4878300" cy="4878300"/>
                </a:xfrm>
                <a:prstGeom prst="pie">
                  <a:avLst>
                    <a:gd name="adj1" fmla="val 5400000"/>
                    <a:gd name="adj2" fmla="val 90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3"/>
                <p:cNvSpPr txBox="1"/>
                <p:nvPr/>
              </p:nvSpPr>
              <p:spPr>
                <a:xfrm>
                  <a:off x="3231621" y="3844005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highlight>
                        <a:srgbClr val="FF0000"/>
                      </a:highlight>
                      <a:latin typeface="Arial"/>
                      <a:ea typeface="Arial"/>
                      <a:cs typeface="Arial"/>
                      <a:sym typeface="Arial"/>
                    </a:rPr>
                    <a:t>Groups</a:t>
                  </a:r>
                  <a:endParaRPr sz="80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334" name="Google Shape;334;p23"/>
                <p:cNvSpPr/>
                <p:nvPr/>
              </p:nvSpPr>
              <p:spPr>
                <a:xfrm>
                  <a:off x="2128191" y="446602"/>
                  <a:ext cx="4878300" cy="4878300"/>
                </a:xfrm>
                <a:prstGeom prst="pie">
                  <a:avLst>
                    <a:gd name="adj1" fmla="val 9000000"/>
                    <a:gd name="adj2" fmla="val 126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3"/>
                <p:cNvSpPr txBox="1"/>
                <p:nvPr/>
              </p:nvSpPr>
              <p:spPr>
                <a:xfrm>
                  <a:off x="2360492" y="2421161"/>
                  <a:ext cx="1335600" cy="95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Inputs &amp; Services</a:t>
                  </a:r>
                  <a:endParaRPr sz="800"/>
                </a:p>
              </p:txBody>
            </p:sp>
            <p:sp>
              <p:nvSpPr>
                <p:cNvPr id="336" name="Google Shape;336;p23"/>
                <p:cNvSpPr/>
                <p:nvPr/>
              </p:nvSpPr>
              <p:spPr>
                <a:xfrm>
                  <a:off x="2186266" y="346131"/>
                  <a:ext cx="4878300" cy="4878300"/>
                </a:xfrm>
                <a:prstGeom prst="pie">
                  <a:avLst>
                    <a:gd name="adj1" fmla="val 12600000"/>
                    <a:gd name="adj2" fmla="val 162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3"/>
                <p:cNvSpPr txBox="1"/>
                <p:nvPr/>
              </p:nvSpPr>
              <p:spPr>
                <a:xfrm>
                  <a:off x="3231621" y="969279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Outputs</a:t>
                  </a:r>
                  <a:endParaRPr sz="800"/>
                </a:p>
              </p:txBody>
            </p:sp>
            <p:sp>
              <p:nvSpPr>
                <p:cNvPr id="338" name="Google Shape;338;p23"/>
                <p:cNvSpPr/>
                <p:nvPr/>
              </p:nvSpPr>
              <p:spPr>
                <a:xfrm>
                  <a:off x="2000247" y="4414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4" y="4067"/>
                      </a:moveTo>
                      <a:lnTo>
                        <a:pt x="60004" y="4067"/>
                      </a:lnTo>
                      <a:cubicBezTo>
                        <a:pt x="78071" y="4069"/>
                        <a:pt x="95027" y="12779"/>
                        <a:pt x="105539" y="27458"/>
                      </a:cubicBezTo>
                      <a:lnTo>
                        <a:pt x="108996" y="25433"/>
                      </a:lnTo>
                      <a:lnTo>
                        <a:pt x="105696" y="33237"/>
                      </a:lnTo>
                      <a:lnTo>
                        <a:pt x="96842" y="32552"/>
                      </a:lnTo>
                      <a:lnTo>
                        <a:pt x="100297" y="30528"/>
                      </a:lnTo>
                      <a:lnTo>
                        <a:pt x="100297" y="30528"/>
                      </a:lnTo>
                      <a:cubicBezTo>
                        <a:pt x="90884" y="17731"/>
                        <a:pt x="75920" y="10171"/>
                        <a:pt x="60004" y="10169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3"/>
                <p:cNvSpPr/>
                <p:nvPr/>
              </p:nvSpPr>
              <p:spPr>
                <a:xfrm>
                  <a:off x="2058323" y="14461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8301" y="31711"/>
                      </a:moveTo>
                      <a:cubicBezTo>
                        <a:pt x="117637" y="47619"/>
                        <a:pt x="118525" y="67102"/>
                        <a:pt x="110673" y="83790"/>
                      </a:cubicBezTo>
                      <a:lnTo>
                        <a:pt x="114137" y="85819"/>
                      </a:lnTo>
                      <a:lnTo>
                        <a:pt x="105696" y="86763"/>
                      </a:lnTo>
                      <a:lnTo>
                        <a:pt x="101983" y="78701"/>
                      </a:lnTo>
                      <a:lnTo>
                        <a:pt x="105446" y="80729"/>
                      </a:lnTo>
                      <a:cubicBezTo>
                        <a:pt x="112230" y="65942"/>
                        <a:pt x="111351" y="48784"/>
                        <a:pt x="103092" y="34763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3"/>
                <p:cNvSpPr/>
                <p:nvPr/>
              </p:nvSpPr>
              <p:spPr>
                <a:xfrm>
                  <a:off x="1934898" y="24508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8301" y="88289"/>
                      </a:moveTo>
                      <a:cubicBezTo>
                        <a:pt x="99144" y="103892"/>
                        <a:pt x="82999" y="114109"/>
                        <a:pt x="64964" y="115712"/>
                      </a:cubicBezTo>
                      <a:lnTo>
                        <a:pt x="64964" y="119767"/>
                      </a:lnTo>
                      <a:lnTo>
                        <a:pt x="60004" y="112882"/>
                      </a:lnTo>
                      <a:lnTo>
                        <a:pt x="64963" y="105531"/>
                      </a:lnTo>
                      <a:lnTo>
                        <a:pt x="64963" y="109584"/>
                      </a:lnTo>
                      <a:cubicBezTo>
                        <a:pt x="80842" y="108004"/>
                        <a:pt x="95010" y="98957"/>
                        <a:pt x="103092" y="85237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3"/>
                <p:cNvSpPr/>
                <p:nvPr/>
              </p:nvSpPr>
              <p:spPr>
                <a:xfrm>
                  <a:off x="1884453" y="24508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9996" y="115933"/>
                      </a:moveTo>
                      <a:lnTo>
                        <a:pt x="59996" y="115933"/>
                      </a:lnTo>
                      <a:cubicBezTo>
                        <a:pt x="41929" y="115931"/>
                        <a:pt x="24973" y="107221"/>
                        <a:pt x="14461" y="92542"/>
                      </a:cubicBezTo>
                      <a:lnTo>
                        <a:pt x="11004" y="94567"/>
                      </a:lnTo>
                      <a:lnTo>
                        <a:pt x="14304" y="86763"/>
                      </a:lnTo>
                      <a:lnTo>
                        <a:pt x="23158" y="87448"/>
                      </a:lnTo>
                      <a:lnTo>
                        <a:pt x="19703" y="89472"/>
                      </a:lnTo>
                      <a:lnTo>
                        <a:pt x="19703" y="89472"/>
                      </a:lnTo>
                      <a:cubicBezTo>
                        <a:pt x="29116" y="102269"/>
                        <a:pt x="44080" y="109829"/>
                        <a:pt x="59996" y="109831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3"/>
                <p:cNvSpPr/>
                <p:nvPr/>
              </p:nvSpPr>
              <p:spPr>
                <a:xfrm>
                  <a:off x="1826378" y="14461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699" y="88289"/>
                      </a:moveTo>
                      <a:lnTo>
                        <a:pt x="11699" y="88289"/>
                      </a:lnTo>
                      <a:cubicBezTo>
                        <a:pt x="2363" y="72381"/>
                        <a:pt x="1475" y="52898"/>
                        <a:pt x="9327" y="36210"/>
                      </a:cubicBezTo>
                      <a:lnTo>
                        <a:pt x="5863" y="34181"/>
                      </a:lnTo>
                      <a:lnTo>
                        <a:pt x="14304" y="33237"/>
                      </a:lnTo>
                      <a:lnTo>
                        <a:pt x="18017" y="41299"/>
                      </a:lnTo>
                      <a:lnTo>
                        <a:pt x="14554" y="39271"/>
                      </a:lnTo>
                      <a:lnTo>
                        <a:pt x="14554" y="39271"/>
                      </a:lnTo>
                      <a:cubicBezTo>
                        <a:pt x="7770" y="54058"/>
                        <a:pt x="8649" y="71216"/>
                        <a:pt x="16908" y="85237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3"/>
                <p:cNvSpPr/>
                <p:nvPr/>
              </p:nvSpPr>
              <p:spPr>
                <a:xfrm>
                  <a:off x="1884453" y="4414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699" y="31711"/>
                      </a:moveTo>
                      <a:lnTo>
                        <a:pt x="11699" y="31711"/>
                      </a:lnTo>
                      <a:cubicBezTo>
                        <a:pt x="20856" y="16108"/>
                        <a:pt x="37001" y="5891"/>
                        <a:pt x="55036" y="4288"/>
                      </a:cubicBezTo>
                      <a:lnTo>
                        <a:pt x="55036" y="233"/>
                      </a:lnTo>
                      <a:lnTo>
                        <a:pt x="59996" y="7118"/>
                      </a:lnTo>
                      <a:lnTo>
                        <a:pt x="55037" y="14469"/>
                      </a:lnTo>
                      <a:lnTo>
                        <a:pt x="55037" y="10416"/>
                      </a:lnTo>
                      <a:lnTo>
                        <a:pt x="55037" y="10416"/>
                      </a:lnTo>
                      <a:cubicBezTo>
                        <a:pt x="39158" y="11996"/>
                        <a:pt x="24990" y="21043"/>
                        <a:pt x="16908" y="34763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4" name="Google Shape;344;p23"/>
              <p:cNvSpPr txBox="1"/>
              <p:nvPr/>
            </p:nvSpPr>
            <p:spPr>
              <a:xfrm rot="2154557">
                <a:off x="9405978" y="4499199"/>
                <a:ext cx="4291023" cy="1292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/>
                  <a:t>Universities</a:t>
                </a: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, </a:t>
                </a:r>
                <a:r>
                  <a:rPr lang="en" sz="800"/>
                  <a:t>ICRISAT</a:t>
                </a: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80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Agmarknet, farm IOT &amp; </a:t>
                </a:r>
                <a:endParaRPr sz="80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/>
                  <a:t>NGO</a:t>
                </a:r>
                <a:endParaRPr sz="800"/>
              </a:p>
            </p:txBody>
          </p:sp>
          <p:sp>
            <p:nvSpPr>
              <p:cNvPr id="345" name="Google Shape;345;p23"/>
              <p:cNvSpPr txBox="1"/>
              <p:nvPr/>
            </p:nvSpPr>
            <p:spPr>
              <a:xfrm rot="5400000">
                <a:off x="11596344" y="7246277"/>
                <a:ext cx="2948700" cy="12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Scientists, AOs, Students, Expert</a:t>
                </a:r>
                <a:r>
                  <a:rPr lang="en" sz="800"/>
                  <a:t>s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3"/>
              <p:cNvSpPr txBox="1"/>
              <p:nvPr/>
            </p:nvSpPr>
            <p:spPr>
              <a:xfrm rot="-2130624">
                <a:off x="9893573" y="10360965"/>
                <a:ext cx="3515189" cy="1292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Other farmers, traders, academia 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3"/>
              <p:cNvSpPr txBox="1"/>
              <p:nvPr/>
            </p:nvSpPr>
            <p:spPr>
              <a:xfrm rot="1947036">
                <a:off x="6837927" y="10339126"/>
                <a:ext cx="2304070" cy="8927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FPO, NGO, Societies</a:t>
                </a:r>
                <a:endParaRPr sz="800">
                  <a:highlight>
                    <a:srgbClr val="FF0000"/>
                  </a:highlight>
                </a:endParaRPr>
              </a:p>
            </p:txBody>
          </p:sp>
          <p:sp>
            <p:nvSpPr>
              <p:cNvPr id="348" name="Google Shape;348;p23"/>
              <p:cNvSpPr txBox="1"/>
              <p:nvPr/>
            </p:nvSpPr>
            <p:spPr>
              <a:xfrm rot="-5400000">
                <a:off x="4373564" y="7234420"/>
                <a:ext cx="4266000" cy="12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Inputs, equipments, labs, MFI, banks, insurance</a:t>
                </a:r>
                <a:endParaRPr sz="800"/>
              </a:p>
            </p:txBody>
          </p:sp>
          <p:sp>
            <p:nvSpPr>
              <p:cNvPr id="349" name="Google Shape;349;p23"/>
              <p:cNvSpPr txBox="1"/>
              <p:nvPr/>
            </p:nvSpPr>
            <p:spPr>
              <a:xfrm rot="-2289252">
                <a:off x="6547520" y="4447238"/>
                <a:ext cx="3190942" cy="1292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/>
                  <a:t>T</a:t>
                </a: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raders, markfeds, processors, </a:t>
                </a:r>
                <a:r>
                  <a:rPr lang="en" sz="800"/>
                  <a:t>EXIM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0" name="Google Shape;350;p23"/>
              <p:cNvCxnSpPr/>
              <p:nvPr/>
            </p:nvCxnSpPr>
            <p:spPr>
              <a:xfrm rot="10800000" flipH="1">
                <a:off x="4603462" y="4838611"/>
                <a:ext cx="10516800" cy="62718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1" name="Google Shape;351;p23"/>
              <p:cNvCxnSpPr/>
              <p:nvPr/>
            </p:nvCxnSpPr>
            <p:spPr>
              <a:xfrm>
                <a:off x="4305759" y="4648200"/>
                <a:ext cx="10494000" cy="62718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2" name="Google Shape;352;p23"/>
              <p:cNvCxnSpPr/>
              <p:nvPr/>
            </p:nvCxnSpPr>
            <p:spPr>
              <a:xfrm>
                <a:off x="9836963" y="1632856"/>
                <a:ext cx="0" cy="1224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353" name="Google Shape;353;p23"/>
              <p:cNvSpPr txBox="1"/>
              <p:nvPr/>
            </p:nvSpPr>
            <p:spPr>
              <a:xfrm rot="1983173">
                <a:off x="4908861" y="11799440"/>
                <a:ext cx="4967980" cy="892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Pool, distribute, financial, digital assistance, brands &amp; marketing</a:t>
                </a:r>
                <a:endParaRPr sz="800">
                  <a:highlight>
                    <a:srgbClr val="FF0000"/>
                  </a:highlight>
                </a:endParaRPr>
              </a:p>
            </p:txBody>
          </p:sp>
          <p:sp>
            <p:nvSpPr>
              <p:cNvPr id="354" name="Google Shape;354;p23"/>
              <p:cNvSpPr txBox="1"/>
              <p:nvPr/>
            </p:nvSpPr>
            <p:spPr>
              <a:xfrm rot="-1954672">
                <a:off x="9860737" y="11599016"/>
                <a:ext cx="4968193" cy="1292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Contextual interactions, sharing thoughts, ideas, like, </a:t>
                </a:r>
                <a:r>
                  <a:rPr lang="en" sz="800">
                    <a:solidFill>
                      <a:srgbClr val="FFFFFF"/>
                    </a:solidFill>
                  </a:rPr>
                  <a:t>social moderation</a:t>
                </a:r>
                <a:endParaRPr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3"/>
              <p:cNvSpPr txBox="1"/>
              <p:nvPr/>
            </p:nvSpPr>
            <p:spPr>
              <a:xfrm rot="2091245">
                <a:off x="10365311" y="3191479"/>
                <a:ext cx="4767550" cy="892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Micro targeted &amp; personalized price, weather, pest alerts, FLDs</a:t>
                </a:r>
                <a:endParaRPr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3"/>
              <p:cNvSpPr txBox="1"/>
              <p:nvPr/>
            </p:nvSpPr>
            <p:spPr>
              <a:xfrm rot="-1989627">
                <a:off x="4261865" y="3034918"/>
                <a:ext cx="5608009" cy="1292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Marketplace, Traceability, aggregation, transactions &amp; online payments</a:t>
                </a:r>
                <a:endParaRPr sz="800"/>
              </a:p>
            </p:txBody>
          </p:sp>
          <p:sp>
            <p:nvSpPr>
              <p:cNvPr id="357" name="Google Shape;357;p23"/>
              <p:cNvSpPr txBox="1"/>
              <p:nvPr/>
            </p:nvSpPr>
            <p:spPr>
              <a:xfrm rot="-5400000">
                <a:off x="1839310" y="7487133"/>
                <a:ext cx="5825400" cy="8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Marketplace, counterfeit, Uberization, banking, financial &amp; insurance </a:t>
                </a:r>
                <a:endParaRPr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>
                <a:off x="7099509" y="606325"/>
                <a:ext cx="54018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Ag Depts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rot="3182512">
                <a:off x="2561527" y="10995492"/>
                <a:ext cx="3584644" cy="923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" sz="1300"/>
                  <a:t>nstitutions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rot="-3325722">
                <a:off x="1951906" y="3804375"/>
                <a:ext cx="4300961" cy="923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Other depts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>
                <a:off x="7062535" y="13915325"/>
                <a:ext cx="54822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CORPORATES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2" name="Google Shape;362;p23"/>
            <p:cNvSpPr/>
            <p:nvPr/>
          </p:nvSpPr>
          <p:spPr>
            <a:xfrm rot="-3304854">
              <a:off x="13717953" y="10750571"/>
              <a:ext cx="4286544" cy="923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ACADEMIA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3"/>
            <p:cNvSpPr txBox="1"/>
            <p:nvPr/>
          </p:nvSpPr>
          <p:spPr>
            <a:xfrm rot="5695918">
              <a:off x="12915606" y="7378922"/>
              <a:ext cx="5045782" cy="892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what to grow, what &amp; how to use, where to sell, how to prevent </a:t>
              </a: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4" name="Google Shape;364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1675" y="6911975"/>
              <a:ext cx="1752600" cy="160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5" name="Google Shape;365;p23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FPO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Demand &amp; supply aggregations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Sell/purchase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accounts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push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visibility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5B0F00"/>
                </a:solidFill>
              </a:rPr>
              <a:t>large farming benefits to small holding farmers</a:t>
            </a:r>
            <a:endParaRPr b="1" i="1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24"/>
          <p:cNvGrpSpPr/>
          <p:nvPr/>
        </p:nvGrpSpPr>
        <p:grpSpPr>
          <a:xfrm>
            <a:off x="2769693" y="69060"/>
            <a:ext cx="5113823" cy="4998240"/>
            <a:chOff x="3155176" y="416398"/>
            <a:chExt cx="14523781" cy="14400000"/>
          </a:xfrm>
        </p:grpSpPr>
        <p:sp>
          <p:nvSpPr>
            <p:cNvPr id="372" name="Google Shape;372;p24"/>
            <p:cNvSpPr/>
            <p:nvPr/>
          </p:nvSpPr>
          <p:spPr>
            <a:xfrm>
              <a:off x="3278957" y="416398"/>
              <a:ext cx="14400000" cy="14400000"/>
            </a:xfrm>
            <a:prstGeom prst="ellipse">
              <a:avLst/>
            </a:prstGeom>
            <a:solidFill>
              <a:srgbClr val="B3C6E7"/>
            </a:solidFill>
            <a:ln w="12700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9300" tIns="79650" rIns="159300" bIns="79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984"/>
                <a:buFont typeface="Arial"/>
                <a:buNone/>
              </a:pPr>
              <a:endParaRPr sz="59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 rot="3674542">
              <a:off x="15492723" y="4038476"/>
              <a:ext cx="1798982" cy="923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NGO</a:t>
              </a:r>
              <a:endParaRPr sz="1300"/>
            </a:p>
          </p:txBody>
        </p:sp>
        <p:grpSp>
          <p:nvGrpSpPr>
            <p:cNvPr id="374" name="Google Shape;374;p24"/>
            <p:cNvGrpSpPr/>
            <p:nvPr/>
          </p:nvGrpSpPr>
          <p:grpSpPr>
            <a:xfrm>
              <a:off x="3155176" y="453925"/>
              <a:ext cx="13340627" cy="14232400"/>
              <a:chOff x="2502036" y="606325"/>
              <a:chExt cx="13340627" cy="14232400"/>
            </a:xfrm>
          </p:grpSpPr>
          <p:sp>
            <p:nvSpPr>
              <p:cNvPr id="375" name="Google Shape;375;p24"/>
              <p:cNvSpPr/>
              <p:nvPr/>
            </p:nvSpPr>
            <p:spPr>
              <a:xfrm>
                <a:off x="3602663" y="1632856"/>
                <a:ext cx="12240000" cy="12240000"/>
              </a:xfrm>
              <a:prstGeom prst="ellipse">
                <a:avLst/>
              </a:prstGeom>
              <a:solidFill>
                <a:srgbClr val="A8D08C"/>
              </a:solidFill>
              <a:ln w="76200" cap="flat" cmpd="sng">
                <a:solidFill>
                  <a:srgbClr val="54813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159300" tIns="79650" rIns="159300" bIns="79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984"/>
                  <a:buFont typeface="Arial"/>
                  <a:buNone/>
                </a:pPr>
                <a:endParaRPr sz="598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485886" y="3521520"/>
                <a:ext cx="8640000" cy="8640000"/>
              </a:xfrm>
              <a:prstGeom prst="ellipse">
                <a:avLst/>
              </a:prstGeom>
              <a:solidFill>
                <a:srgbClr val="FFD966"/>
              </a:solidFill>
              <a:ln w="127000" cap="flat" cmpd="sng">
                <a:solidFill>
                  <a:srgbClr val="BF9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59300" tIns="79650" rIns="159300" bIns="79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984"/>
                  <a:buFont typeface="Arial"/>
                  <a:buNone/>
                </a:pPr>
                <a:endParaRPr sz="598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7" name="Google Shape;377;p24"/>
              <p:cNvGrpSpPr/>
              <p:nvPr/>
            </p:nvGrpSpPr>
            <p:grpSpPr>
              <a:xfrm>
                <a:off x="6985965" y="5105161"/>
                <a:ext cx="5714145" cy="5683140"/>
                <a:chOff x="1826378" y="44140"/>
                <a:chExt cx="5714145" cy="5683140"/>
              </a:xfrm>
            </p:grpSpPr>
            <p:sp>
              <p:nvSpPr>
                <p:cNvPr id="378" name="Google Shape;378;p24"/>
                <p:cNvSpPr/>
                <p:nvPr/>
              </p:nvSpPr>
              <p:spPr>
                <a:xfrm>
                  <a:off x="2302417" y="346131"/>
                  <a:ext cx="4878300" cy="4878300"/>
                </a:xfrm>
                <a:prstGeom prst="pie">
                  <a:avLst>
                    <a:gd name="adj1" fmla="val 16200000"/>
                    <a:gd name="adj2" fmla="val 198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4"/>
                <p:cNvSpPr txBox="1"/>
                <p:nvPr/>
              </p:nvSpPr>
              <p:spPr>
                <a:xfrm>
                  <a:off x="4857729" y="969279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Info &amp; Advisory</a:t>
                  </a:r>
                  <a:endParaRPr sz="800"/>
                </a:p>
              </p:txBody>
            </p:sp>
            <p:sp>
              <p:nvSpPr>
                <p:cNvPr id="380" name="Google Shape;380;p24"/>
                <p:cNvSpPr/>
                <p:nvPr/>
              </p:nvSpPr>
              <p:spPr>
                <a:xfrm>
                  <a:off x="2360492" y="446602"/>
                  <a:ext cx="4878300" cy="4878300"/>
                </a:xfrm>
                <a:prstGeom prst="pie">
                  <a:avLst>
                    <a:gd name="adj1" fmla="val 19800000"/>
                    <a:gd name="adj2" fmla="val 18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4"/>
                <p:cNvSpPr txBox="1"/>
                <p:nvPr/>
              </p:nvSpPr>
              <p:spPr>
                <a:xfrm>
                  <a:off x="5670783" y="2421161"/>
                  <a:ext cx="1335600" cy="95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>
                      <a:solidFill>
                        <a:srgbClr val="FFFFFF"/>
                      </a:solidFill>
                    </a:rPr>
                    <a:t>Q</a:t>
                  </a: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&amp; A</a:t>
                  </a:r>
                  <a:endParaRPr sz="800"/>
                </a:p>
              </p:txBody>
            </p:sp>
            <p:sp>
              <p:nvSpPr>
                <p:cNvPr id="382" name="Google Shape;382;p24"/>
                <p:cNvSpPr/>
                <p:nvPr/>
              </p:nvSpPr>
              <p:spPr>
                <a:xfrm>
                  <a:off x="2302417" y="547072"/>
                  <a:ext cx="4878300" cy="4878300"/>
                </a:xfrm>
                <a:prstGeom prst="pie">
                  <a:avLst>
                    <a:gd name="adj1" fmla="val 1800000"/>
                    <a:gd name="adj2" fmla="val 54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4"/>
                <p:cNvSpPr txBox="1"/>
                <p:nvPr/>
              </p:nvSpPr>
              <p:spPr>
                <a:xfrm>
                  <a:off x="4857729" y="3844005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Social</a:t>
                  </a:r>
                  <a:endParaRPr sz="800"/>
                </a:p>
              </p:txBody>
            </p:sp>
            <p:sp>
              <p:nvSpPr>
                <p:cNvPr id="384" name="Google Shape;384;p24"/>
                <p:cNvSpPr/>
                <p:nvPr/>
              </p:nvSpPr>
              <p:spPr>
                <a:xfrm>
                  <a:off x="2186266" y="547072"/>
                  <a:ext cx="4878300" cy="4878300"/>
                </a:xfrm>
                <a:prstGeom prst="pie">
                  <a:avLst>
                    <a:gd name="adj1" fmla="val 5400000"/>
                    <a:gd name="adj2" fmla="val 90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4"/>
                <p:cNvSpPr txBox="1"/>
                <p:nvPr/>
              </p:nvSpPr>
              <p:spPr>
                <a:xfrm>
                  <a:off x="3231621" y="3844005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Groups</a:t>
                  </a:r>
                  <a:endParaRPr sz="800"/>
                </a:p>
              </p:txBody>
            </p:sp>
            <p:sp>
              <p:nvSpPr>
                <p:cNvPr id="386" name="Google Shape;386;p24"/>
                <p:cNvSpPr/>
                <p:nvPr/>
              </p:nvSpPr>
              <p:spPr>
                <a:xfrm>
                  <a:off x="2128191" y="446602"/>
                  <a:ext cx="4878300" cy="4878300"/>
                </a:xfrm>
                <a:prstGeom prst="pie">
                  <a:avLst>
                    <a:gd name="adj1" fmla="val 9000000"/>
                    <a:gd name="adj2" fmla="val 126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4"/>
                <p:cNvSpPr txBox="1"/>
                <p:nvPr/>
              </p:nvSpPr>
              <p:spPr>
                <a:xfrm>
                  <a:off x="2360492" y="2421161"/>
                  <a:ext cx="1335600" cy="95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highlight>
                        <a:srgbClr val="FF0000"/>
                      </a:highlight>
                      <a:latin typeface="Arial"/>
                      <a:ea typeface="Arial"/>
                      <a:cs typeface="Arial"/>
                      <a:sym typeface="Arial"/>
                    </a:rPr>
                    <a:t>Inputs &amp; Services</a:t>
                  </a:r>
                  <a:endParaRPr sz="80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388" name="Google Shape;388;p24"/>
                <p:cNvSpPr/>
                <p:nvPr/>
              </p:nvSpPr>
              <p:spPr>
                <a:xfrm>
                  <a:off x="2186266" y="346131"/>
                  <a:ext cx="4878300" cy="4878300"/>
                </a:xfrm>
                <a:prstGeom prst="pie">
                  <a:avLst>
                    <a:gd name="adj1" fmla="val 12600000"/>
                    <a:gd name="adj2" fmla="val 162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4"/>
                <p:cNvSpPr txBox="1"/>
                <p:nvPr/>
              </p:nvSpPr>
              <p:spPr>
                <a:xfrm>
                  <a:off x="3231621" y="969279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highlight>
                        <a:srgbClr val="FF0000"/>
                      </a:highlight>
                      <a:latin typeface="Arial"/>
                      <a:ea typeface="Arial"/>
                      <a:cs typeface="Arial"/>
                      <a:sym typeface="Arial"/>
                    </a:rPr>
                    <a:t>Outputs</a:t>
                  </a:r>
                  <a:endParaRPr sz="80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390" name="Google Shape;390;p24"/>
                <p:cNvSpPr/>
                <p:nvPr/>
              </p:nvSpPr>
              <p:spPr>
                <a:xfrm>
                  <a:off x="2000247" y="4414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4" y="4067"/>
                      </a:moveTo>
                      <a:lnTo>
                        <a:pt x="60004" y="4067"/>
                      </a:lnTo>
                      <a:cubicBezTo>
                        <a:pt x="78071" y="4069"/>
                        <a:pt x="95027" y="12779"/>
                        <a:pt x="105539" y="27458"/>
                      </a:cubicBezTo>
                      <a:lnTo>
                        <a:pt x="108996" y="25433"/>
                      </a:lnTo>
                      <a:lnTo>
                        <a:pt x="105696" y="33237"/>
                      </a:lnTo>
                      <a:lnTo>
                        <a:pt x="96842" y="32552"/>
                      </a:lnTo>
                      <a:lnTo>
                        <a:pt x="100297" y="30528"/>
                      </a:lnTo>
                      <a:lnTo>
                        <a:pt x="100297" y="30528"/>
                      </a:lnTo>
                      <a:cubicBezTo>
                        <a:pt x="90884" y="17731"/>
                        <a:pt x="75920" y="10171"/>
                        <a:pt x="60004" y="10169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4"/>
                <p:cNvSpPr/>
                <p:nvPr/>
              </p:nvSpPr>
              <p:spPr>
                <a:xfrm>
                  <a:off x="2058323" y="14461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8301" y="31711"/>
                      </a:moveTo>
                      <a:cubicBezTo>
                        <a:pt x="117637" y="47619"/>
                        <a:pt x="118525" y="67102"/>
                        <a:pt x="110673" y="83790"/>
                      </a:cubicBezTo>
                      <a:lnTo>
                        <a:pt x="114137" y="85819"/>
                      </a:lnTo>
                      <a:lnTo>
                        <a:pt x="105696" y="86763"/>
                      </a:lnTo>
                      <a:lnTo>
                        <a:pt x="101983" y="78701"/>
                      </a:lnTo>
                      <a:lnTo>
                        <a:pt x="105446" y="80729"/>
                      </a:lnTo>
                      <a:cubicBezTo>
                        <a:pt x="112230" y="65942"/>
                        <a:pt x="111351" y="48784"/>
                        <a:pt x="103092" y="34763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4"/>
                <p:cNvSpPr/>
                <p:nvPr/>
              </p:nvSpPr>
              <p:spPr>
                <a:xfrm>
                  <a:off x="1934898" y="24508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8301" y="88289"/>
                      </a:moveTo>
                      <a:cubicBezTo>
                        <a:pt x="99144" y="103892"/>
                        <a:pt x="82999" y="114109"/>
                        <a:pt x="64964" y="115712"/>
                      </a:cubicBezTo>
                      <a:lnTo>
                        <a:pt x="64964" y="119767"/>
                      </a:lnTo>
                      <a:lnTo>
                        <a:pt x="60004" y="112882"/>
                      </a:lnTo>
                      <a:lnTo>
                        <a:pt x="64963" y="105531"/>
                      </a:lnTo>
                      <a:lnTo>
                        <a:pt x="64963" y="109584"/>
                      </a:lnTo>
                      <a:cubicBezTo>
                        <a:pt x="80842" y="108004"/>
                        <a:pt x="95010" y="98957"/>
                        <a:pt x="103092" y="85237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4"/>
                <p:cNvSpPr/>
                <p:nvPr/>
              </p:nvSpPr>
              <p:spPr>
                <a:xfrm>
                  <a:off x="1884453" y="24508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9996" y="115933"/>
                      </a:moveTo>
                      <a:lnTo>
                        <a:pt x="59996" y="115933"/>
                      </a:lnTo>
                      <a:cubicBezTo>
                        <a:pt x="41929" y="115931"/>
                        <a:pt x="24973" y="107221"/>
                        <a:pt x="14461" y="92542"/>
                      </a:cubicBezTo>
                      <a:lnTo>
                        <a:pt x="11004" y="94567"/>
                      </a:lnTo>
                      <a:lnTo>
                        <a:pt x="14304" y="86763"/>
                      </a:lnTo>
                      <a:lnTo>
                        <a:pt x="23158" y="87448"/>
                      </a:lnTo>
                      <a:lnTo>
                        <a:pt x="19703" y="89472"/>
                      </a:lnTo>
                      <a:lnTo>
                        <a:pt x="19703" y="89472"/>
                      </a:lnTo>
                      <a:cubicBezTo>
                        <a:pt x="29116" y="102269"/>
                        <a:pt x="44080" y="109829"/>
                        <a:pt x="59996" y="109831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4"/>
                <p:cNvSpPr/>
                <p:nvPr/>
              </p:nvSpPr>
              <p:spPr>
                <a:xfrm>
                  <a:off x="1826378" y="14461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699" y="88289"/>
                      </a:moveTo>
                      <a:lnTo>
                        <a:pt x="11699" y="88289"/>
                      </a:lnTo>
                      <a:cubicBezTo>
                        <a:pt x="2363" y="72381"/>
                        <a:pt x="1475" y="52898"/>
                        <a:pt x="9327" y="36210"/>
                      </a:cubicBezTo>
                      <a:lnTo>
                        <a:pt x="5863" y="34181"/>
                      </a:lnTo>
                      <a:lnTo>
                        <a:pt x="14304" y="33237"/>
                      </a:lnTo>
                      <a:lnTo>
                        <a:pt x="18017" y="41299"/>
                      </a:lnTo>
                      <a:lnTo>
                        <a:pt x="14554" y="39271"/>
                      </a:lnTo>
                      <a:lnTo>
                        <a:pt x="14554" y="39271"/>
                      </a:lnTo>
                      <a:cubicBezTo>
                        <a:pt x="7770" y="54058"/>
                        <a:pt x="8649" y="71216"/>
                        <a:pt x="16908" y="85237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4"/>
                <p:cNvSpPr/>
                <p:nvPr/>
              </p:nvSpPr>
              <p:spPr>
                <a:xfrm>
                  <a:off x="1884453" y="4414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699" y="31711"/>
                      </a:moveTo>
                      <a:lnTo>
                        <a:pt x="11699" y="31711"/>
                      </a:lnTo>
                      <a:cubicBezTo>
                        <a:pt x="20856" y="16108"/>
                        <a:pt x="37001" y="5891"/>
                        <a:pt x="55036" y="4288"/>
                      </a:cubicBezTo>
                      <a:lnTo>
                        <a:pt x="55036" y="233"/>
                      </a:lnTo>
                      <a:lnTo>
                        <a:pt x="59996" y="7118"/>
                      </a:lnTo>
                      <a:lnTo>
                        <a:pt x="55037" y="14469"/>
                      </a:lnTo>
                      <a:lnTo>
                        <a:pt x="55037" y="10416"/>
                      </a:lnTo>
                      <a:lnTo>
                        <a:pt x="55037" y="10416"/>
                      </a:lnTo>
                      <a:cubicBezTo>
                        <a:pt x="39158" y="11996"/>
                        <a:pt x="24990" y="21043"/>
                        <a:pt x="16908" y="34763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6" name="Google Shape;396;p24"/>
              <p:cNvSpPr txBox="1"/>
              <p:nvPr/>
            </p:nvSpPr>
            <p:spPr>
              <a:xfrm rot="2154557">
                <a:off x="9405978" y="4499199"/>
                <a:ext cx="4291023" cy="1292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/>
                  <a:t>Universities</a:t>
                </a: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, </a:t>
                </a:r>
                <a:r>
                  <a:rPr lang="en" sz="800"/>
                  <a:t>ICRISAT</a:t>
                </a: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80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Agmarknet, farm IOT &amp; </a:t>
                </a:r>
                <a:endParaRPr sz="80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/>
                  <a:t>NGO</a:t>
                </a:r>
                <a:endParaRPr sz="800"/>
              </a:p>
            </p:txBody>
          </p:sp>
          <p:sp>
            <p:nvSpPr>
              <p:cNvPr id="397" name="Google Shape;397;p24"/>
              <p:cNvSpPr txBox="1"/>
              <p:nvPr/>
            </p:nvSpPr>
            <p:spPr>
              <a:xfrm rot="5400000">
                <a:off x="11596344" y="7246277"/>
                <a:ext cx="2948700" cy="12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Scientists, AOs, Students, Expert</a:t>
                </a:r>
                <a:r>
                  <a:rPr lang="en" sz="800"/>
                  <a:t>s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 txBox="1"/>
              <p:nvPr/>
            </p:nvSpPr>
            <p:spPr>
              <a:xfrm rot="-2130624">
                <a:off x="9893573" y="10360965"/>
                <a:ext cx="3515189" cy="1292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Other farmers, traders, academia 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 txBox="1"/>
              <p:nvPr/>
            </p:nvSpPr>
            <p:spPr>
              <a:xfrm rot="1947036">
                <a:off x="6837927" y="10339126"/>
                <a:ext cx="2304070" cy="8927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FPO, NGO, Societies</a:t>
                </a:r>
                <a:endParaRPr sz="800"/>
              </a:p>
            </p:txBody>
          </p:sp>
          <p:sp>
            <p:nvSpPr>
              <p:cNvPr id="400" name="Google Shape;400;p24"/>
              <p:cNvSpPr txBox="1"/>
              <p:nvPr/>
            </p:nvSpPr>
            <p:spPr>
              <a:xfrm rot="-5400000">
                <a:off x="4373564" y="7234420"/>
                <a:ext cx="4266000" cy="12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Inputs, equipments, labs, MFI, banks, insurance</a:t>
                </a:r>
                <a:endParaRPr sz="800">
                  <a:highlight>
                    <a:srgbClr val="FF0000"/>
                  </a:highlight>
                </a:endParaRPr>
              </a:p>
            </p:txBody>
          </p:sp>
          <p:sp>
            <p:nvSpPr>
              <p:cNvPr id="401" name="Google Shape;401;p24"/>
              <p:cNvSpPr txBox="1"/>
              <p:nvPr/>
            </p:nvSpPr>
            <p:spPr>
              <a:xfrm rot="-2289252">
                <a:off x="6547520" y="4447238"/>
                <a:ext cx="3190942" cy="1292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>
                    <a:highlight>
                      <a:srgbClr val="FF0000"/>
                    </a:highlight>
                  </a:rPr>
                  <a:t>T</a:t>
                </a: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raders, markfeds, processors, </a:t>
                </a:r>
                <a:r>
                  <a:rPr lang="en" sz="800">
                    <a:highlight>
                      <a:srgbClr val="FF0000"/>
                    </a:highlight>
                  </a:rPr>
                  <a:t>EXIM</a:t>
                </a:r>
                <a:endParaRPr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02" name="Google Shape;402;p24"/>
              <p:cNvCxnSpPr/>
              <p:nvPr/>
            </p:nvCxnSpPr>
            <p:spPr>
              <a:xfrm rot="10800000" flipH="1">
                <a:off x="4603462" y="4838611"/>
                <a:ext cx="10516800" cy="62718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24"/>
              <p:cNvCxnSpPr/>
              <p:nvPr/>
            </p:nvCxnSpPr>
            <p:spPr>
              <a:xfrm>
                <a:off x="4305759" y="4648200"/>
                <a:ext cx="10494000" cy="62718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24"/>
              <p:cNvCxnSpPr/>
              <p:nvPr/>
            </p:nvCxnSpPr>
            <p:spPr>
              <a:xfrm>
                <a:off x="9836963" y="1632856"/>
                <a:ext cx="0" cy="1224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405" name="Google Shape;405;p24"/>
              <p:cNvSpPr txBox="1"/>
              <p:nvPr/>
            </p:nvSpPr>
            <p:spPr>
              <a:xfrm rot="1983173">
                <a:off x="4908861" y="11799440"/>
                <a:ext cx="4967980" cy="892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Pool, distribute, financial, digital assistance, brands &amp; marketing</a:t>
                </a:r>
                <a:endParaRPr sz="800"/>
              </a:p>
            </p:txBody>
          </p:sp>
          <p:sp>
            <p:nvSpPr>
              <p:cNvPr id="406" name="Google Shape;406;p24"/>
              <p:cNvSpPr txBox="1"/>
              <p:nvPr/>
            </p:nvSpPr>
            <p:spPr>
              <a:xfrm rot="-1954672">
                <a:off x="9860737" y="11599016"/>
                <a:ext cx="4968193" cy="1292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Contextual interactions, sharing thoughts, ideas, like, </a:t>
                </a:r>
                <a:r>
                  <a:rPr lang="en" sz="800">
                    <a:solidFill>
                      <a:srgbClr val="FFFFFF"/>
                    </a:solidFill>
                  </a:rPr>
                  <a:t>social moderation</a:t>
                </a:r>
                <a:endParaRPr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4"/>
              <p:cNvSpPr txBox="1"/>
              <p:nvPr/>
            </p:nvSpPr>
            <p:spPr>
              <a:xfrm rot="2091245">
                <a:off x="10365311" y="3191479"/>
                <a:ext cx="4767550" cy="892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Micro targeted &amp; personalized price, weather, pest alerts, FLDs</a:t>
                </a:r>
                <a:endParaRPr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4"/>
              <p:cNvSpPr txBox="1"/>
              <p:nvPr/>
            </p:nvSpPr>
            <p:spPr>
              <a:xfrm rot="-1989627">
                <a:off x="4261865" y="3034918"/>
                <a:ext cx="5608009" cy="1292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Marketplace, Traceability, aggregation, transactions &amp; online payments</a:t>
                </a:r>
                <a:endParaRPr sz="800">
                  <a:highlight>
                    <a:srgbClr val="FF0000"/>
                  </a:highlight>
                </a:endParaRPr>
              </a:p>
            </p:txBody>
          </p:sp>
          <p:sp>
            <p:nvSpPr>
              <p:cNvPr id="409" name="Google Shape;409;p24"/>
              <p:cNvSpPr txBox="1"/>
              <p:nvPr/>
            </p:nvSpPr>
            <p:spPr>
              <a:xfrm rot="-5400000">
                <a:off x="1839310" y="7487133"/>
                <a:ext cx="5825400" cy="8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Marketplace, counterfeit, Uberization, banking, financial &amp; insurance </a:t>
                </a:r>
                <a:endParaRPr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7099509" y="606325"/>
                <a:ext cx="54018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Ag Depts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 rot="3182512">
                <a:off x="2561527" y="10995492"/>
                <a:ext cx="3584644" cy="923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" sz="1300"/>
                  <a:t>nstitutions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 rot="-3325722">
                <a:off x="1951906" y="3804375"/>
                <a:ext cx="4300961" cy="923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Other depts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4"/>
              <p:cNvSpPr/>
              <p:nvPr/>
            </p:nvSpPr>
            <p:spPr>
              <a:xfrm>
                <a:off x="7062535" y="13915325"/>
                <a:ext cx="54822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CORPORATES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24"/>
            <p:cNvSpPr/>
            <p:nvPr/>
          </p:nvSpPr>
          <p:spPr>
            <a:xfrm rot="-3304854">
              <a:off x="13717953" y="10750571"/>
              <a:ext cx="4286544" cy="923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ACADEMIA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 txBox="1"/>
            <p:nvPr/>
          </p:nvSpPr>
          <p:spPr>
            <a:xfrm rot="5695918">
              <a:off x="12915606" y="7378922"/>
              <a:ext cx="5045782" cy="892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what to grow, what &amp; how to use, where to sell, how to prevent </a:t>
              </a: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6" name="Google Shape;41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1675" y="6911975"/>
              <a:ext cx="1752600" cy="160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7" name="Google Shape;417;p24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Marketplaces &amp; transactions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AI marketplaces</a:t>
            </a:r>
            <a:endParaRPr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Knowledge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Inputs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Services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Outputs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aggregation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 duality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 traceability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Sell online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5B0F00"/>
                </a:solidFill>
              </a:rPr>
              <a:t>efficient marketplaces even for passive farmers</a:t>
            </a:r>
            <a:endParaRPr b="1" i="1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4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connecting problems with solutions</a:t>
            </a:r>
            <a:endParaRPr b="1" i="1">
              <a:solidFill>
                <a:srgbClr val="5B0F00"/>
              </a:solidFill>
            </a:endParaRPr>
          </a:p>
        </p:txBody>
      </p:sp>
      <p:pic>
        <p:nvPicPr>
          <p:cNvPr id="424" name="Google Shape;4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325" y="518375"/>
            <a:ext cx="7134800" cy="41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5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6"/>
          <p:cNvSpPr txBox="1"/>
          <p:nvPr/>
        </p:nvSpPr>
        <p:spPr>
          <a:xfrm>
            <a:off x="3320175" y="24025"/>
            <a:ext cx="46296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facebook+linkedIn+alibaba </a:t>
            </a:r>
            <a:r>
              <a:rPr lang="en" b="1"/>
              <a:t>of farmers!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business network, discovery, marketing &amp; mini erp </a:t>
            </a:r>
            <a:r>
              <a:rPr lang="en" b="1"/>
              <a:t>for entrepreneurs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delivery platform </a:t>
            </a:r>
            <a:r>
              <a:rPr lang="en" b="1"/>
              <a:t>for impact players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agri e-commerce store</a:t>
            </a:r>
            <a:r>
              <a:rPr lang="en" b="1"/>
              <a:t> for consumers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431" name="Google Shape;431;p26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340675" y="128100"/>
            <a:ext cx="462959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6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Kalgudi is their own... </a:t>
            </a:r>
            <a:endParaRPr b="1" i="1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6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/>
          <p:cNvSpPr txBox="1"/>
          <p:nvPr/>
        </p:nvSpPr>
        <p:spPr>
          <a:xfrm>
            <a:off x="0" y="0"/>
            <a:ext cx="91440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7"/>
          <p:cNvSpPr txBox="1"/>
          <p:nvPr/>
        </p:nvSpPr>
        <p:spPr>
          <a:xfrm>
            <a:off x="139875" y="319300"/>
            <a:ext cx="87981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An NGO, to increase 1600 ginger farmers income by 15% in 2 years, funded by a donor</a:t>
            </a:r>
            <a:r>
              <a:rPr lang="en"/>
              <a:t> </a:t>
            </a:r>
            <a:endParaRPr/>
          </a:p>
        </p:txBody>
      </p:sp>
      <p:grpSp>
        <p:nvGrpSpPr>
          <p:cNvPr id="440" name="Google Shape;440;p27"/>
          <p:cNvGrpSpPr/>
          <p:nvPr/>
        </p:nvGrpSpPr>
        <p:grpSpPr>
          <a:xfrm>
            <a:off x="76200" y="1189989"/>
            <a:ext cx="2726700" cy="3482836"/>
            <a:chOff x="0" y="1189989"/>
            <a:chExt cx="2726700" cy="3482836"/>
          </a:xfrm>
        </p:grpSpPr>
        <p:sp>
          <p:nvSpPr>
            <p:cNvPr id="441" name="Google Shape;441;p27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Digitize &amp; Structure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" name="Google Shape;442;p27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Bring farmers online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Profiling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Geofencing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Build networks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Dashboard 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Donor  access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Visibility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3" name="Google Shape;443;p27"/>
          <p:cNvGrpSpPr/>
          <p:nvPr/>
        </p:nvGrpSpPr>
        <p:grpSpPr>
          <a:xfrm>
            <a:off x="2339625" y="1189775"/>
            <a:ext cx="2541300" cy="3483050"/>
            <a:chOff x="2263425" y="1189775"/>
            <a:chExt cx="2541300" cy="3483050"/>
          </a:xfrm>
        </p:grpSpPr>
        <p:sp>
          <p:nvSpPr>
            <p:cNvPr id="444" name="Google Shape;444;p27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Social &amp; Knowledge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Google Shape;445;p27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Push information 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Review AMP &amp; respond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Answer questions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Tie up with academia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Be social &amp; encourage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Every farmer informed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Socially active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6" name="Google Shape;446;p27"/>
          <p:cNvGrpSpPr/>
          <p:nvPr/>
        </p:nvGrpSpPr>
        <p:grpSpPr>
          <a:xfrm>
            <a:off x="4406174" y="1189775"/>
            <a:ext cx="2541300" cy="3483050"/>
            <a:chOff x="4329974" y="1189775"/>
            <a:chExt cx="2541300" cy="3483050"/>
          </a:xfrm>
        </p:grpSpPr>
        <p:sp>
          <p:nvSpPr>
            <p:cNvPr id="447" name="Google Shape;447;p27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Marketplaces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27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Review AMP 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Create posts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Respond to others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Aggregate &amp; promote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Buyer-seller meets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All needs in marketplaces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" name="Google Shape;449;p27"/>
          <p:cNvGrpSpPr/>
          <p:nvPr/>
        </p:nvGrpSpPr>
        <p:grpSpPr>
          <a:xfrm>
            <a:off x="6472939" y="1189775"/>
            <a:ext cx="2541300" cy="3483050"/>
            <a:chOff x="6396739" y="1189775"/>
            <a:chExt cx="2541300" cy="3483050"/>
          </a:xfrm>
        </p:grpSpPr>
        <p:sp>
          <p:nvSpPr>
            <p:cNvPr id="450" name="Google Shape;450;p27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Transactions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1" name="Google Shape;451;p27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Facilitate negotiations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Encourage transactions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Collaborative commerce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Integrate other services</a:t>
              </a:r>
              <a:endParaRPr sz="12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Convergence 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Sustainable Impact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2" name="Google Shape;452;p27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/>
          <p:nvPr/>
        </p:nvSpPr>
        <p:spPr>
          <a:xfrm>
            <a:off x="0" y="0"/>
            <a:ext cx="91440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8"/>
          <p:cNvSpPr txBox="1"/>
          <p:nvPr/>
        </p:nvSpPr>
        <p:spPr>
          <a:xfrm>
            <a:off x="893363" y="282050"/>
            <a:ext cx="73593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A business selling crop protection products to farmers/fpo </a:t>
            </a:r>
            <a:endParaRPr/>
          </a:p>
        </p:txBody>
      </p:sp>
      <p:grpSp>
        <p:nvGrpSpPr>
          <p:cNvPr id="459" name="Google Shape;459;p28"/>
          <p:cNvGrpSpPr/>
          <p:nvPr/>
        </p:nvGrpSpPr>
        <p:grpSpPr>
          <a:xfrm>
            <a:off x="2688745" y="732019"/>
            <a:ext cx="3768522" cy="3774409"/>
            <a:chOff x="2675582" y="676586"/>
            <a:chExt cx="3793942" cy="3790328"/>
          </a:xfrm>
        </p:grpSpPr>
        <p:sp>
          <p:nvSpPr>
            <p:cNvPr id="460" name="Google Shape;460;p28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4" name="Google Shape;464;p28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465" name="Google Shape;465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C58D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C5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8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468" name="Google Shape;468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D5DD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" name="Google Shape;470;p28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471" name="Google Shape;471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E65F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E65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" name="Google Shape;473;p28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28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28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76" name="Google Shape;476;p28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477" name="Google Shape;477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944A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9" name="Google Shape;479;p28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0" name="Google Shape;480;p28"/>
          <p:cNvGrpSpPr/>
          <p:nvPr/>
        </p:nvGrpSpPr>
        <p:grpSpPr>
          <a:xfrm>
            <a:off x="323500" y="1170475"/>
            <a:ext cx="3362713" cy="1289700"/>
            <a:chOff x="323500" y="1170475"/>
            <a:chExt cx="3362713" cy="1289700"/>
          </a:xfrm>
        </p:grpSpPr>
        <p:sp>
          <p:nvSpPr>
            <p:cNvPr id="481" name="Google Shape;481;p28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Setup store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Product listing, API to respond with brands, plan targets, promotions 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82" name="Google Shape;482;p28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0E65F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83" name="Google Shape;483;p28"/>
          <p:cNvGrpSpPr/>
          <p:nvPr/>
        </p:nvGrpSpPr>
        <p:grpSpPr>
          <a:xfrm>
            <a:off x="323500" y="2828275"/>
            <a:ext cx="3629413" cy="1289700"/>
            <a:chOff x="323500" y="2828275"/>
            <a:chExt cx="3629413" cy="1289700"/>
          </a:xfrm>
        </p:grpSpPr>
        <p:sp>
          <p:nvSpPr>
            <p:cNvPr id="484" name="Google Shape;484;p28"/>
            <p:cNvSpPr txBox="1"/>
            <p:nvPr/>
          </p:nvSpPr>
          <p:spPr>
            <a:xfrm>
              <a:off x="323500" y="28282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Build trust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Be social, answer questions, share thoughts, report transactions, respond to customers quickly,...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85" name="Google Shape;485;p28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0D5DDF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86" name="Google Shape;486;p28"/>
          <p:cNvGrpSpPr/>
          <p:nvPr/>
        </p:nvGrpSpPr>
        <p:grpSpPr>
          <a:xfrm>
            <a:off x="5209825" y="1060350"/>
            <a:ext cx="3610650" cy="1289700"/>
            <a:chOff x="5209825" y="1060350"/>
            <a:chExt cx="3610650" cy="1289700"/>
          </a:xfrm>
        </p:grpSpPr>
        <p:sp>
          <p:nvSpPr>
            <p:cNvPr id="487" name="Google Shape;487;p28"/>
            <p:cNvSpPr txBox="1"/>
            <p:nvPr/>
          </p:nvSpPr>
          <p:spPr>
            <a:xfrm>
              <a:off x="6696475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Transact and support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Farmers/FPO accounts reflect the transactions. Support with literature, how to use and others.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88" name="Google Shape;488;p28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89" name="Google Shape;489;p28"/>
          <p:cNvGrpSpPr/>
          <p:nvPr/>
        </p:nvGrpSpPr>
        <p:grpSpPr>
          <a:xfrm>
            <a:off x="5209825" y="3020450"/>
            <a:ext cx="3610650" cy="1289700"/>
            <a:chOff x="5209825" y="3020450"/>
            <a:chExt cx="3610650" cy="1289700"/>
          </a:xfrm>
        </p:grpSpPr>
        <p:sp>
          <p:nvSpPr>
            <p:cNvPr id="490" name="Google Shape;490;p28"/>
            <p:cNvSpPr txBox="1"/>
            <p:nvPr/>
          </p:nvSpPr>
          <p:spPr>
            <a:xfrm>
              <a:off x="6696475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Ready with responses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Expect Kalgudi to ask brands and offers available for a problem or advisory and respond quickly.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91" name="Google Shape;491;p28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0C58D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492" name="Google Shape;492;p28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9"/>
          <p:cNvGrpSpPr/>
          <p:nvPr/>
        </p:nvGrpSpPr>
        <p:grpSpPr>
          <a:xfrm flipH="1">
            <a:off x="5626075" y="1986780"/>
            <a:ext cx="2941829" cy="1047300"/>
            <a:chOff x="857520" y="1684225"/>
            <a:chExt cx="2941829" cy="1047300"/>
          </a:xfrm>
        </p:grpSpPr>
        <p:sp>
          <p:nvSpPr>
            <p:cNvPr id="498" name="Google Shape;498;p29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Procure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Use AMP to plan, post for bigger reach, negotiate and procure.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99" name="Google Shape;499;p29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0" name="Google Shape;500;p29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02" name="Google Shape;502;p29"/>
          <p:cNvGrpSpPr/>
          <p:nvPr/>
        </p:nvGrpSpPr>
        <p:grpSpPr>
          <a:xfrm>
            <a:off x="535540" y="2680105"/>
            <a:ext cx="3319714" cy="1047300"/>
            <a:chOff x="857520" y="1684225"/>
            <a:chExt cx="3319714" cy="1047300"/>
          </a:xfrm>
        </p:grpSpPr>
        <p:sp>
          <p:nvSpPr>
            <p:cNvPr id="503" name="Google Shape;503;p29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Manage &amp; support suppliers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Bring them online, inform them well, build trust, address their questions, support their supply lines...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04" name="Google Shape;504;p29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5" name="Google Shape;505;p29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07" name="Google Shape;507;p29"/>
          <p:cNvGrpSpPr/>
          <p:nvPr/>
        </p:nvGrpSpPr>
        <p:grpSpPr>
          <a:xfrm flipH="1">
            <a:off x="4837475" y="792730"/>
            <a:ext cx="3730429" cy="1047300"/>
            <a:chOff x="857520" y="1684225"/>
            <a:chExt cx="3730429" cy="1047300"/>
          </a:xfrm>
        </p:grpSpPr>
        <p:sp>
          <p:nvSpPr>
            <p:cNvPr id="508" name="Google Shape;508;p29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Export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Reachout to markets with</a:t>
              </a:r>
              <a:r>
                <a:rPr lang="en" sz="800" b="1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8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contextual traceability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. Quality produce while taking care of farmer’s quality of life.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09" name="Google Shape;509;p29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0" name="Google Shape;510;p29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12" name="Google Shape;512;p29"/>
          <p:cNvGrpSpPr/>
          <p:nvPr/>
        </p:nvGrpSpPr>
        <p:grpSpPr>
          <a:xfrm>
            <a:off x="2817423" y="945750"/>
            <a:ext cx="3509166" cy="3251991"/>
            <a:chOff x="3217473" y="1225350"/>
            <a:chExt cx="3118150" cy="3159727"/>
          </a:xfrm>
        </p:grpSpPr>
        <p:sp>
          <p:nvSpPr>
            <p:cNvPr id="513" name="Google Shape;513;p29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514" name="Google Shape;514;p29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515" name="Google Shape;515;p29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516" name="Google Shape;516;p29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517" name="Google Shape;517;p29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85631"/>
            </a:solidFill>
            <a:ln>
              <a:noFill/>
            </a:ln>
          </p:spPr>
        </p:sp>
        <p:sp>
          <p:nvSpPr>
            <p:cNvPr id="518" name="Google Shape;518;p29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19" name="Google Shape;519;p29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520" name="Google Shape;520;p29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85631"/>
            </a:solidFill>
            <a:ln>
              <a:noFill/>
            </a:ln>
          </p:spPr>
        </p:sp>
        <p:sp>
          <p:nvSpPr>
            <p:cNvPr id="521" name="Google Shape;521;p29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B7743"/>
            </a:solidFill>
            <a:ln>
              <a:noFill/>
            </a:ln>
          </p:spPr>
        </p:sp>
        <p:sp>
          <p:nvSpPr>
            <p:cNvPr id="522" name="Google Shape;522;p29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85631"/>
            </a:solidFill>
            <a:ln>
              <a:noFill/>
            </a:ln>
          </p:spPr>
        </p:sp>
        <p:sp>
          <p:nvSpPr>
            <p:cNvPr id="523" name="Google Shape;523;p29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B7140"/>
            </a:solidFill>
            <a:ln>
              <a:noFill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085631"/>
            </a:solidFill>
            <a:ln>
              <a:noFill/>
            </a:ln>
          </p:spPr>
        </p:sp>
        <p:sp>
          <p:nvSpPr>
            <p:cNvPr id="525" name="Google Shape;525;p29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0C8148"/>
            </a:solidFill>
            <a:ln>
              <a:noFill/>
            </a:ln>
          </p:spPr>
        </p:sp>
        <p:sp>
          <p:nvSpPr>
            <p:cNvPr id="526" name="Google Shape;526;p29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E9453"/>
            </a:solidFill>
            <a:ln>
              <a:noFill/>
            </a:ln>
          </p:spPr>
        </p:sp>
      </p:grpSp>
      <p:grpSp>
        <p:nvGrpSpPr>
          <p:cNvPr id="527" name="Google Shape;527;p29"/>
          <p:cNvGrpSpPr/>
          <p:nvPr/>
        </p:nvGrpSpPr>
        <p:grpSpPr>
          <a:xfrm>
            <a:off x="535540" y="1425995"/>
            <a:ext cx="3319714" cy="1047300"/>
            <a:chOff x="857520" y="1684225"/>
            <a:chExt cx="3319714" cy="1047300"/>
          </a:xfrm>
        </p:grpSpPr>
        <p:sp>
          <p:nvSpPr>
            <p:cNvPr id="528" name="Google Shape;528;p29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B0F00"/>
                  </a:solidFill>
                  <a:latin typeface="Roboto"/>
                  <a:ea typeface="Roboto"/>
                  <a:cs typeface="Roboto"/>
                  <a:sym typeface="Roboto"/>
                </a:rPr>
                <a:t>Process</a:t>
              </a:r>
              <a:endParaRPr sz="1200" b="1">
                <a:solidFill>
                  <a:srgbClr val="5B0F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Collaborate with players involved in supply chain systems and report key process elements.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29" name="Google Shape;529;p29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0" name="Google Shape;530;p29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32" name="Google Shape;532;p29"/>
          <p:cNvSpPr txBox="1"/>
          <p:nvPr/>
        </p:nvSpPr>
        <p:spPr>
          <a:xfrm>
            <a:off x="0" y="243100"/>
            <a:ext cx="9144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1"/>
                </a:solidFill>
              </a:rPr>
              <a:t>A business exporting agriculture produce bought from farmer/fpo</a:t>
            </a:r>
            <a:r>
              <a:rPr lang="en"/>
              <a:t> </a:t>
            </a:r>
            <a:endParaRPr/>
          </a:p>
        </p:txBody>
      </p:sp>
      <p:sp>
        <p:nvSpPr>
          <p:cNvPr id="533" name="Google Shape;533;p29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 txBox="1"/>
          <p:nvPr/>
        </p:nvSpPr>
        <p:spPr>
          <a:xfrm>
            <a:off x="0" y="243100"/>
            <a:ext cx="9144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chemeClr val="dk1"/>
                </a:solidFill>
              </a:rPr>
              <a:t>A self help group selling agri products direct to consumer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chemeClr val="dk1"/>
              </a:solidFill>
            </a:endParaRPr>
          </a:p>
        </p:txBody>
      </p:sp>
      <p:grpSp>
        <p:nvGrpSpPr>
          <p:cNvPr id="539" name="Google Shape;539;p30"/>
          <p:cNvGrpSpPr/>
          <p:nvPr/>
        </p:nvGrpSpPr>
        <p:grpSpPr>
          <a:xfrm>
            <a:off x="0" y="1189989"/>
            <a:ext cx="2214600" cy="3217636"/>
            <a:chOff x="0" y="1189989"/>
            <a:chExt cx="2214600" cy="3217636"/>
          </a:xfrm>
        </p:grpSpPr>
        <p:sp>
          <p:nvSpPr>
            <p:cNvPr id="540" name="Google Shape;540;p30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1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1" name="Google Shape;541;p30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Products are listed automatically in Kalgudi from standardized products available.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Seller simply selects products and adds specific images and information.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2" name="Google Shape;542;p30"/>
          <p:cNvGrpSpPr/>
          <p:nvPr/>
        </p:nvGrpSpPr>
        <p:grpSpPr>
          <a:xfrm>
            <a:off x="1838325" y="1189775"/>
            <a:ext cx="2064000" cy="3217850"/>
            <a:chOff x="1838325" y="1189775"/>
            <a:chExt cx="2064000" cy="3217850"/>
          </a:xfrm>
        </p:grpSpPr>
        <p:sp>
          <p:nvSpPr>
            <p:cNvPr id="543" name="Google Shape;543;p30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4" name="Google Shape;544;p30"/>
            <p:cNvSpPr txBox="1"/>
            <p:nvPr/>
          </p:nvSpPr>
          <p:spPr>
            <a:xfrm>
              <a:off x="20172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Products listed are indexed by search engines.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Sellers are promoted to their potential Customers as well as to their suppliers.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Traceability automatically generated is one of the key promotion.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3516750" y="1189775"/>
            <a:ext cx="2064000" cy="3217850"/>
            <a:chOff x="3516750" y="1189775"/>
            <a:chExt cx="2064000" cy="3217850"/>
          </a:xfrm>
        </p:grpSpPr>
        <p:sp>
          <p:nvSpPr>
            <p:cNvPr id="546" name="Google Shape;546;p30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p30"/>
            <p:cNvSpPr txBox="1"/>
            <p:nvPr/>
          </p:nvSpPr>
          <p:spPr>
            <a:xfrm>
              <a:off x="37394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Multiple modes of orders are enabled: </a:t>
              </a: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Buy now, Customize, 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&amp; </a:t>
              </a: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Subscribe. </a:t>
              </a:r>
              <a:endParaRPr sz="11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8" name="Google Shape;548;p30"/>
          <p:cNvGrpSpPr/>
          <p:nvPr/>
        </p:nvGrpSpPr>
        <p:grpSpPr>
          <a:xfrm>
            <a:off x="6874025" y="1189775"/>
            <a:ext cx="2064000" cy="3217850"/>
            <a:chOff x="6874025" y="1189775"/>
            <a:chExt cx="2064000" cy="3217850"/>
          </a:xfrm>
        </p:grpSpPr>
        <p:sp>
          <p:nvSpPr>
            <p:cNvPr id="549" name="Google Shape;549;p30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Google Shape;550;p30"/>
            <p:cNvSpPr txBox="1"/>
            <p:nvPr/>
          </p:nvSpPr>
          <p:spPr>
            <a:xfrm>
              <a:off x="71838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All settlements are through bank’s escrow services based on services taken by seller in fulfilling an order.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1" name="Google Shape;551;p30"/>
          <p:cNvGrpSpPr/>
          <p:nvPr/>
        </p:nvGrpSpPr>
        <p:grpSpPr>
          <a:xfrm>
            <a:off x="5195350" y="1189775"/>
            <a:ext cx="2064000" cy="3217850"/>
            <a:chOff x="5195350" y="1189775"/>
            <a:chExt cx="2064000" cy="3217850"/>
          </a:xfrm>
        </p:grpSpPr>
        <p:sp>
          <p:nvSpPr>
            <p:cNvPr id="552" name="Google Shape;552;p30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4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" name="Google Shape;553;p30"/>
            <p:cNvSpPr txBox="1"/>
            <p:nvPr/>
          </p:nvSpPr>
          <p:spPr>
            <a:xfrm>
              <a:off x="54616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Kalgudi enables a collaborative environment where seller can take services from packers, transporters, and other players on demand and fulfill.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4" name="Google Shape;554;p30"/>
          <p:cNvSpPr/>
          <p:nvPr/>
        </p:nvSpPr>
        <p:spPr>
          <a:xfrm>
            <a:off x="0" y="1189989"/>
            <a:ext cx="2214600" cy="669000"/>
          </a:xfrm>
          <a:prstGeom prst="homePlate">
            <a:avLst>
              <a:gd name="adj" fmla="val 50000"/>
            </a:avLst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 Listing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1838325" y="11897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0B7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Promotions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3516750" y="11897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0B7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Orders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6874025" y="11897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Settlements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5195350" y="1189775"/>
            <a:ext cx="2064000" cy="669000"/>
          </a:xfrm>
          <a:prstGeom prst="chevron">
            <a:avLst>
              <a:gd name="adj" fmla="val 50000"/>
            </a:avLst>
          </a:prstGeom>
          <a:solidFill>
            <a:srgbClr val="0C8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Fulfillment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30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  <p:sp>
        <p:nvSpPr>
          <p:cNvPr id="560" name="Google Shape;560;p30"/>
          <p:cNvSpPr txBox="1"/>
          <p:nvPr/>
        </p:nvSpPr>
        <p:spPr>
          <a:xfrm>
            <a:off x="1181825" y="4668275"/>
            <a:ext cx="6077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collaborative e-commerce for the bottom of the pyramid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1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does Kalgudi make money?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B0F00"/>
                </a:solidFill>
              </a:rPr>
              <a:t>no ads, no selling data or reports, no promotions based on fees….</a:t>
            </a:r>
            <a:endParaRPr b="1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5B0F00"/>
                </a:solidFill>
              </a:rPr>
              <a:t>no doing evil</a:t>
            </a:r>
            <a:endParaRPr b="1" u="sng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1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  <p:graphicFrame>
        <p:nvGraphicFramePr>
          <p:cNvPr id="567" name="Google Shape;567;p31"/>
          <p:cNvGraphicFramePr/>
          <p:nvPr>
            <p:extLst>
              <p:ext uri="{D42A27DB-BD31-4B8C-83A1-F6EECF244321}">
                <p14:modId xmlns:p14="http://schemas.microsoft.com/office/powerpoint/2010/main" val="503742781"/>
              </p:ext>
            </p:extLst>
          </p:nvPr>
        </p:nvGraphicFramePr>
        <p:xfrm>
          <a:off x="2063750" y="559825"/>
          <a:ext cx="6861650" cy="4266990"/>
        </p:xfrm>
        <a:graphic>
          <a:graphicData uri="http://schemas.openxmlformats.org/drawingml/2006/table">
            <a:tbl>
              <a:tblPr>
                <a:noFill/>
                <a:tableStyleId>{B91F83A0-7A17-433F-9E42-F67BEA499304}</a:tableStyleId>
              </a:tblPr>
              <a:tblGrid>
                <a:gridCol w="3430825"/>
                <a:gridCol w="3430825"/>
              </a:tblGrid>
              <a:tr h="36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Activity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Cost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</a:tr>
              <a:tr h="36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Producer (Farmer, FPO, SHG,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Universities, Govt departments, </a:t>
                      </a:r>
                      <a:r>
                        <a:rPr lang="en"/>
                        <a:t>..)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FREE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55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Impact as a service (Donors, NGO,...)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/>
                        <a:t>INR 12/-</a:t>
                      </a:r>
                      <a:r>
                        <a:rPr lang="en" dirty="0" smtClean="0"/>
                        <a:t>, </a:t>
                      </a:r>
                      <a:r>
                        <a:rPr lang="en" dirty="0"/>
                        <a:t>per farmer per year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</a:tr>
              <a:tr h="55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Market linkage services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/>
                        <a:t>INR 50,000/-</a:t>
                      </a:r>
                      <a:r>
                        <a:rPr lang="en" dirty="0" smtClean="0"/>
                        <a:t> </a:t>
                      </a:r>
                      <a:r>
                        <a:rPr lang="en" dirty="0"/>
                        <a:t>per month for up to </a:t>
                      </a:r>
                      <a:r>
                        <a:rPr lang="en" b="1" dirty="0"/>
                        <a:t>25000</a:t>
                      </a:r>
                      <a:r>
                        <a:rPr lang="en" dirty="0"/>
                        <a:t> farmers 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55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B2B (Inputs, services, outputs,..)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2%</a:t>
                      </a:r>
                      <a:r>
                        <a:rPr lang="en" dirty="0"/>
                        <a:t> + bank charges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Seller pays on transactions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55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B2C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5%</a:t>
                      </a:r>
                      <a:r>
                        <a:rPr lang="en" dirty="0"/>
                        <a:t> + bank charges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Seller pays on transactions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74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Opportunity fee (optional)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Dynamic pricing based on value of the opportunity. Upto </a:t>
                      </a:r>
                      <a:r>
                        <a:rPr lang="en" b="1" dirty="0" smtClean="0"/>
                        <a:t>INR 750/-</a:t>
                      </a:r>
                      <a:r>
                        <a:rPr lang="en" dirty="0" smtClean="0"/>
                        <a:t> </a:t>
                      </a:r>
                      <a:r>
                        <a:rPr lang="en" dirty="0"/>
                        <a:t>for a set of leads. Business pays when taken. </a:t>
                      </a: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4908130" y="1001478"/>
            <a:ext cx="2070584" cy="2105399"/>
            <a:chOff x="4285675" y="1857799"/>
            <a:chExt cx="2522027" cy="1728854"/>
          </a:xfrm>
        </p:grpSpPr>
        <p:sp>
          <p:nvSpPr>
            <p:cNvPr id="68" name="Google Shape;68;p14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14"/>
            <p:cNvGrpSpPr/>
            <p:nvPr/>
          </p:nvGrpSpPr>
          <p:grpSpPr>
            <a:xfrm>
              <a:off x="4285675" y="1857799"/>
              <a:ext cx="1958400" cy="1728854"/>
              <a:chOff x="4285675" y="1857799"/>
              <a:chExt cx="1958400" cy="1728854"/>
            </a:xfrm>
          </p:grpSpPr>
          <p:grpSp>
            <p:nvGrpSpPr>
              <p:cNvPr id="70" name="Google Shape;70;p14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1" name="Google Shape;71;p1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2" name="Google Shape;72;p1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" name="Google Shape;73;p14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2010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" name="Google Shape;74;p14"/>
              <p:cNvSpPr txBox="1"/>
              <p:nvPr/>
            </p:nvSpPr>
            <p:spPr>
              <a:xfrm>
                <a:off x="4285675" y="1857799"/>
                <a:ext cx="19584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999999"/>
                    </a:solidFill>
                    <a:latin typeface="Roboto"/>
                    <a:ea typeface="Roboto"/>
                    <a:cs typeface="Roboto"/>
                    <a:sym typeface="Roboto"/>
                  </a:rPr>
                  <a:t>www.rofous.com</a:t>
                </a:r>
                <a:endParaRPr sz="8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rgbClr val="999999"/>
                    </a:solidFill>
                    <a:latin typeface="Roboto"/>
                    <a:ea typeface="Roboto"/>
                    <a:cs typeface="Roboto"/>
                    <a:sym typeface="Roboto"/>
                  </a:rPr>
                  <a:t>A content engineering services company. Exited after building 1500 professionals.</a:t>
                </a:r>
                <a:endParaRPr sz="8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75" name="Google Shape;75;p14"/>
          <p:cNvGrpSpPr/>
          <p:nvPr/>
        </p:nvGrpSpPr>
        <p:grpSpPr>
          <a:xfrm>
            <a:off x="6673391" y="2030272"/>
            <a:ext cx="2234056" cy="2113679"/>
            <a:chOff x="6435810" y="2702596"/>
            <a:chExt cx="2721140" cy="1735654"/>
          </a:xfrm>
        </p:grpSpPr>
        <p:sp>
          <p:nvSpPr>
            <p:cNvPr id="76" name="Google Shape;76;p14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14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78" name="Google Shape;78;p14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79" name="Google Shape;79;p1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0" name="Google Shape;80;p1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" name="Google Shape;81;p14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2015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" name="Google Shape;82;p14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8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3" name="Google Shape;83;p14"/>
          <p:cNvGrpSpPr/>
          <p:nvPr/>
        </p:nvGrpSpPr>
        <p:grpSpPr>
          <a:xfrm>
            <a:off x="1796799" y="1001478"/>
            <a:ext cx="2963347" cy="2105411"/>
            <a:chOff x="495991" y="1857799"/>
            <a:chExt cx="3609436" cy="1728864"/>
          </a:xfrm>
        </p:grpSpPr>
        <p:sp>
          <p:nvSpPr>
            <p:cNvPr id="84" name="Google Shape;84;p14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14"/>
            <p:cNvGrpSpPr/>
            <p:nvPr/>
          </p:nvGrpSpPr>
          <p:grpSpPr>
            <a:xfrm>
              <a:off x="495991" y="1857799"/>
              <a:ext cx="3609436" cy="1728864"/>
              <a:chOff x="495991" y="1857799"/>
              <a:chExt cx="3609436" cy="1728864"/>
            </a:xfrm>
          </p:grpSpPr>
          <p:sp>
            <p:nvSpPr>
              <p:cNvPr id="86" name="Google Shape;86;p14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2000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87" name="Google Shape;87;p14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88" name="Google Shape;88;p1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9" name="Google Shape;89;p1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" name="Google Shape;90;p14"/>
              <p:cNvSpPr txBox="1"/>
              <p:nvPr/>
            </p:nvSpPr>
            <p:spPr>
              <a:xfrm>
                <a:off x="823126" y="1857799"/>
                <a:ext cx="32823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999999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Professional Experience of us</a:t>
                </a:r>
                <a:endParaRPr sz="8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rgbClr val="999999"/>
                    </a:solidFill>
                    <a:latin typeface="Roboto"/>
                    <a:ea typeface="Roboto"/>
                    <a:cs typeface="Roboto"/>
                    <a:sym typeface="Roboto"/>
                  </a:rPr>
                  <a:t>Honeywell,  Microsoft, Google, Salesforce, Axis Bank and many more in India, USA, Japan, Australia, UK, Kenya, Ghana,... </a:t>
                </a:r>
                <a:endParaRPr sz="800" b="1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1" name="Google Shape;91;p14"/>
          <p:cNvGrpSpPr/>
          <p:nvPr/>
        </p:nvGrpSpPr>
        <p:grpSpPr>
          <a:xfrm>
            <a:off x="3463105" y="2030272"/>
            <a:ext cx="1907805" cy="960474"/>
            <a:chOff x="2525595" y="2702596"/>
            <a:chExt cx="2323757" cy="788696"/>
          </a:xfrm>
        </p:grpSpPr>
        <p:sp>
          <p:nvSpPr>
            <p:cNvPr id="92" name="Google Shape;92;p14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" name="Google Shape;93;p14"/>
            <p:cNvGrpSpPr/>
            <p:nvPr/>
          </p:nvGrpSpPr>
          <p:grpSpPr>
            <a:xfrm>
              <a:off x="2525595" y="2702596"/>
              <a:ext cx="745800" cy="788696"/>
              <a:chOff x="2525595" y="2702596"/>
              <a:chExt cx="745800" cy="788696"/>
            </a:xfrm>
          </p:grpSpPr>
          <p:sp>
            <p:nvSpPr>
              <p:cNvPr id="94" name="Google Shape;94;p14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2005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95" name="Google Shape;95;p14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96" name="Google Shape;96;p1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97" name="Google Shape;97;p1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8" name="Google Shape;98;p14"/>
          <p:cNvSpPr txBox="1"/>
          <p:nvPr/>
        </p:nvSpPr>
        <p:spPr>
          <a:xfrm>
            <a:off x="2558542" y="3396395"/>
            <a:ext cx="15720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Miniature ERPs, tools and many experiments  in agriculture</a:t>
            </a:r>
            <a:endParaRPr sz="800"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For agri processing industries.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998371" y="3489192"/>
            <a:ext cx="15720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iAgriMarC</a:t>
            </a:r>
            <a:endParaRPr sz="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Agriculture marketing platform for mandi in India. Managed few states for 5 years. Over 40B USD transactions handled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610146" y="3396395"/>
            <a:ext cx="1774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kalgudi</a:t>
            </a:r>
            <a:endParaRPr sz="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Convergence platform for all players in agriculture and allied sectors across the world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6362391" y="853525"/>
            <a:ext cx="17745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www.picominer.com</a:t>
            </a:r>
            <a:endParaRPr sz="800"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An IOT gateway platform for industrial and agriculture applications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432089" y="3396395"/>
            <a:ext cx="59439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Vasudhaika software, focused on agriculture ecosystem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  <p:sp>
        <p:nvSpPr>
          <p:cNvPr id="104" name="Google Shape;104;p14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about us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decades of ICT for agriculture experience</a:t>
            </a:r>
            <a:endParaRPr b="1" i="1">
              <a:solidFill>
                <a:srgbClr val="5B0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2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does Kalgudi make money?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B0F00"/>
                </a:solidFill>
              </a:rPr>
              <a:t>no ads, no selling data or reports, no promotions based on fees….</a:t>
            </a:r>
            <a:endParaRPr b="1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5B0F00"/>
                </a:solidFill>
              </a:rPr>
              <a:t>no doing evil</a:t>
            </a:r>
            <a:endParaRPr b="1" u="sng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  <p:graphicFrame>
        <p:nvGraphicFramePr>
          <p:cNvPr id="574" name="Google Shape;574;p32"/>
          <p:cNvGraphicFramePr/>
          <p:nvPr/>
        </p:nvGraphicFramePr>
        <p:xfrm>
          <a:off x="2063750" y="559825"/>
          <a:ext cx="6861650" cy="4053630"/>
        </p:xfrm>
        <a:graphic>
          <a:graphicData uri="http://schemas.openxmlformats.org/drawingml/2006/table">
            <a:tbl>
              <a:tblPr>
                <a:noFill/>
                <a:tableStyleId>{B91F83A0-7A17-433F-9E42-F67BEA499304}</a:tableStyleId>
              </a:tblPr>
              <a:tblGrid>
                <a:gridCol w="3430825"/>
                <a:gridCol w="3430825"/>
              </a:tblGrid>
              <a:tr h="36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Activity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Cost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</a:tr>
              <a:tr h="36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Producer (Farmer, FPO, SHG,..)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FREE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55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Impact as a service (Universities, Donors, NGO, Govt departments,...)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INR 12</a:t>
                      </a:r>
                      <a:r>
                        <a:rPr lang="en"/>
                        <a:t>, per farmer per year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5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Market linkage services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INR 50000</a:t>
                      </a:r>
                      <a:r>
                        <a:rPr lang="en"/>
                        <a:t> per month for up to </a:t>
                      </a:r>
                      <a:r>
                        <a:rPr lang="en" b="1"/>
                        <a:t>10000</a:t>
                      </a:r>
                      <a:r>
                        <a:rPr lang="en"/>
                        <a:t> farmers 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55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B2B (Inputs, services, outputs,..)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2%</a:t>
                      </a:r>
                      <a:r>
                        <a:rPr lang="en"/>
                        <a:t> + bank charges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Seller pays on transactions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55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B2C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5%</a:t>
                      </a:r>
                      <a:r>
                        <a:rPr lang="en"/>
                        <a:t> + bank charges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Seller pays on transactions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74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Opportunity fee (optional)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Dynamic pricing based on value of the opportunity. Upto </a:t>
                      </a:r>
                      <a:r>
                        <a:rPr lang="en" b="1"/>
                        <a:t>INR 750</a:t>
                      </a:r>
                      <a:r>
                        <a:rPr lang="en"/>
                        <a:t> for a set of leads. Business pays when taken. 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75" name="Google Shape;575;p32"/>
          <p:cNvSpPr txBox="1"/>
          <p:nvPr/>
        </p:nvSpPr>
        <p:spPr>
          <a:xfrm>
            <a:off x="2071700" y="4595825"/>
            <a:ext cx="676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Note </a:t>
            </a:r>
            <a:r>
              <a:rPr lang="en" sz="1200"/>
              <a:t>- Fee is region specific and subjected to revision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3"/>
          <p:cNvSpPr txBox="1"/>
          <p:nvPr/>
        </p:nvSpPr>
        <p:spPr>
          <a:xfrm>
            <a:off x="0" y="0"/>
            <a:ext cx="91440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thank you</a:t>
            </a: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 smtClean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S</a:t>
            </a:r>
            <a:r>
              <a:rPr lang="en" sz="2200" b="1" dirty="0" smtClean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reekanth.voleti@kalgudi.com</a:t>
            </a:r>
            <a:endParaRPr sz="2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313" y="623888"/>
            <a:ext cx="5514975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 a nutshell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convergence</a:t>
            </a:r>
            <a:r>
              <a:rPr lang="en" b="1"/>
              <a:t>  </a:t>
            </a:r>
            <a:endParaRPr b="1"/>
          </a:p>
        </p:txBody>
      </p:sp>
      <p:sp>
        <p:nvSpPr>
          <p:cNvPr id="111" name="Google Shape;111;p15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2159175" y="3687025"/>
            <a:ext cx="1781400" cy="1121700"/>
          </a:xfrm>
          <a:prstGeom prst="cloudCallout">
            <a:avLst>
              <a:gd name="adj1" fmla="val 34923"/>
              <a:gd name="adj2" fmla="val -94925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good quality, traceable products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6873200" y="3687025"/>
            <a:ext cx="1781400" cy="1121700"/>
          </a:xfrm>
          <a:prstGeom prst="cloudCallout">
            <a:avLst>
              <a:gd name="adj1" fmla="val -65996"/>
              <a:gd name="adj2" fmla="val -7845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 markets &amp; win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7512950" y="420850"/>
            <a:ext cx="1588500" cy="2166300"/>
          </a:xfrm>
          <a:prstGeom prst="cloudCallout">
            <a:avLst>
              <a:gd name="adj1" fmla="val -65812"/>
              <a:gd name="adj2" fmla="val 20088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Informed well and access to market linkages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 rot="-2700000">
            <a:off x="4821358" y="1911280"/>
            <a:ext cx="1323704" cy="1320734"/>
          </a:xfrm>
          <a:prstGeom prst="ellipse">
            <a:avLst/>
          </a:prstGeom>
          <a:solidFill>
            <a:srgbClr val="83E3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kalgudi</a:t>
            </a: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2831833" y="1453653"/>
            <a:ext cx="2742176" cy="2667697"/>
            <a:chOff x="1917433" y="1453653"/>
            <a:chExt cx="2742176" cy="2667697"/>
          </a:xfrm>
        </p:grpSpPr>
        <p:sp>
          <p:nvSpPr>
            <p:cNvPr id="121" name="Google Shape;121;p16"/>
            <p:cNvSpPr/>
            <p:nvPr/>
          </p:nvSpPr>
          <p:spPr>
            <a:xfrm rot="-2700000">
              <a:off x="2440767" y="1711670"/>
              <a:ext cx="1621029" cy="2151664"/>
            </a:xfrm>
            <a:custGeom>
              <a:avLst/>
              <a:gdLst/>
              <a:ahLst/>
              <a:cxnLst/>
              <a:rect l="l" t="t" r="r" b="b"/>
              <a:pathLst>
                <a:path w="250" h="332" extrusionOk="0">
                  <a:moveTo>
                    <a:pt x="32" y="286"/>
                  </a:moveTo>
                  <a:cubicBezTo>
                    <a:pt x="32" y="157"/>
                    <a:pt x="127" y="49"/>
                    <a:pt x="250" y="29"/>
                  </a:cubicBezTo>
                  <a:cubicBezTo>
                    <a:pt x="245" y="19"/>
                    <a:pt x="239" y="9"/>
                    <a:pt x="232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02"/>
                    <a:pt x="1" y="317"/>
                    <a:pt x="3" y="332"/>
                  </a:cubicBezTo>
                  <a:cubicBezTo>
                    <a:pt x="13" y="325"/>
                    <a:pt x="23" y="319"/>
                    <a:pt x="33" y="314"/>
                  </a:cubicBezTo>
                  <a:cubicBezTo>
                    <a:pt x="33" y="305"/>
                    <a:pt x="32" y="296"/>
                    <a:pt x="32" y="286"/>
                  </a:cubicBezTo>
                  <a:close/>
                </a:path>
              </a:pathLst>
            </a:custGeom>
            <a:solidFill>
              <a:srgbClr val="83E3D9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-2700000">
              <a:off x="2689034" y="1771298"/>
              <a:ext cx="1575643" cy="1769691"/>
            </a:xfrm>
            <a:custGeom>
              <a:avLst/>
              <a:gdLst/>
              <a:ahLst/>
              <a:cxnLst/>
              <a:rect l="l" t="t" r="r" b="b"/>
              <a:pathLst>
                <a:path w="254" h="285" extrusionOk="0">
                  <a:moveTo>
                    <a:pt x="200" y="153"/>
                  </a:move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0" y="41"/>
                    <a:pt x="218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267"/>
                    <a:pt x="1" y="276"/>
                    <a:pt x="1" y="285"/>
                  </a:cubicBezTo>
                  <a:cubicBezTo>
                    <a:pt x="43" y="263"/>
                    <a:pt x="90" y="251"/>
                    <a:pt x="140" y="250"/>
                  </a:cubicBezTo>
                  <a:cubicBezTo>
                    <a:pt x="142" y="211"/>
                    <a:pt x="164" y="174"/>
                    <a:pt x="200" y="153"/>
                  </a:cubicBezTo>
                  <a:close/>
                </a:path>
              </a:pathLst>
            </a:custGeom>
            <a:solidFill>
              <a:srgbClr val="1B786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 rot="-5400000">
              <a:off x="2686908" y="2290153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CONSUMER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General public, farmers,SHG, FPO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4365811" y="2479847"/>
            <a:ext cx="2669123" cy="2745704"/>
            <a:chOff x="3451411" y="2479847"/>
            <a:chExt cx="2669123" cy="2745704"/>
          </a:xfrm>
        </p:grpSpPr>
        <p:sp>
          <p:nvSpPr>
            <p:cNvPr id="125" name="Google Shape;125;p16"/>
            <p:cNvSpPr/>
            <p:nvPr/>
          </p:nvSpPr>
          <p:spPr>
            <a:xfrm rot="-2700000">
              <a:off x="3709147" y="3080460"/>
              <a:ext cx="2153650" cy="1621060"/>
            </a:xfrm>
            <a:custGeom>
              <a:avLst/>
              <a:gdLst/>
              <a:ahLst/>
              <a:cxnLst/>
              <a:rect l="l" t="t" r="r" b="b"/>
              <a:pathLst>
                <a:path w="333" h="250" extrusionOk="0">
                  <a:moveTo>
                    <a:pt x="287" y="218"/>
                  </a:moveTo>
                  <a:cubicBezTo>
                    <a:pt x="157" y="218"/>
                    <a:pt x="50" y="124"/>
                    <a:pt x="30" y="0"/>
                  </a:cubicBezTo>
                  <a:cubicBezTo>
                    <a:pt x="19" y="5"/>
                    <a:pt x="10" y="11"/>
                    <a:pt x="0" y="18"/>
                  </a:cubicBezTo>
                  <a:cubicBezTo>
                    <a:pt x="28" y="151"/>
                    <a:pt x="146" y="250"/>
                    <a:pt x="287" y="250"/>
                  </a:cubicBezTo>
                  <a:cubicBezTo>
                    <a:pt x="302" y="250"/>
                    <a:pt x="318" y="249"/>
                    <a:pt x="333" y="247"/>
                  </a:cubicBezTo>
                  <a:cubicBezTo>
                    <a:pt x="326" y="237"/>
                    <a:pt x="320" y="227"/>
                    <a:pt x="315" y="217"/>
                  </a:cubicBezTo>
                  <a:cubicBezTo>
                    <a:pt x="306" y="218"/>
                    <a:pt x="296" y="218"/>
                    <a:pt x="287" y="218"/>
                  </a:cubicBezTo>
                  <a:close/>
                </a:path>
              </a:pathLst>
            </a:custGeom>
            <a:solidFill>
              <a:srgbClr val="83E3D9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 rot="-2700000">
              <a:off x="3773733" y="2873178"/>
              <a:ext cx="1764275" cy="1573502"/>
            </a:xfrm>
            <a:custGeom>
              <a:avLst/>
              <a:gdLst/>
              <a:ahLst/>
              <a:cxnLst/>
              <a:rect l="l" t="t" r="r" b="b"/>
              <a:pathLst>
                <a:path w="285" h="254" extrusionOk="0">
                  <a:moveTo>
                    <a:pt x="152" y="54"/>
                  </a:moveTo>
                  <a:cubicBezTo>
                    <a:pt x="142" y="37"/>
                    <a:pt x="137" y="19"/>
                    <a:pt x="136" y="0"/>
                  </a:cubicBezTo>
                  <a:cubicBezTo>
                    <a:pt x="86" y="1"/>
                    <a:pt x="40" y="14"/>
                    <a:pt x="0" y="36"/>
                  </a:cubicBezTo>
                  <a:cubicBezTo>
                    <a:pt x="20" y="160"/>
                    <a:pt x="127" y="254"/>
                    <a:pt x="257" y="254"/>
                  </a:cubicBezTo>
                  <a:cubicBezTo>
                    <a:pt x="266" y="254"/>
                    <a:pt x="276" y="254"/>
                    <a:pt x="285" y="253"/>
                  </a:cubicBezTo>
                  <a:cubicBezTo>
                    <a:pt x="263" y="211"/>
                    <a:pt x="251" y="164"/>
                    <a:pt x="250" y="115"/>
                  </a:cubicBezTo>
                  <a:cubicBezTo>
                    <a:pt x="210" y="112"/>
                    <a:pt x="173" y="91"/>
                    <a:pt x="152" y="54"/>
                  </a:cubicBezTo>
                  <a:close/>
                </a:path>
              </a:pathLst>
            </a:custGeom>
            <a:solidFill>
              <a:srgbClr val="1D7E7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3823936" y="3427182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BUSINESS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Inputs, services, traders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5396129" y="1022053"/>
            <a:ext cx="2744808" cy="2664963"/>
            <a:chOff x="4481729" y="1022053"/>
            <a:chExt cx="2744808" cy="2664963"/>
          </a:xfrm>
        </p:grpSpPr>
        <p:sp>
          <p:nvSpPr>
            <p:cNvPr id="129" name="Google Shape;129;p16"/>
            <p:cNvSpPr/>
            <p:nvPr/>
          </p:nvSpPr>
          <p:spPr>
            <a:xfrm rot="-2700000">
              <a:off x="5085474" y="1278703"/>
              <a:ext cx="1617163" cy="2151664"/>
            </a:xfrm>
            <a:custGeom>
              <a:avLst/>
              <a:gdLst/>
              <a:ahLst/>
              <a:cxnLst/>
              <a:rect l="l" t="t" r="r" b="b"/>
              <a:pathLst>
                <a:path w="250" h="332" extrusionOk="0">
                  <a:moveTo>
                    <a:pt x="218" y="45"/>
                  </a:moveTo>
                  <a:cubicBezTo>
                    <a:pt x="218" y="175"/>
                    <a:pt x="123" y="282"/>
                    <a:pt x="0" y="303"/>
                  </a:cubicBezTo>
                  <a:cubicBezTo>
                    <a:pt x="5" y="313"/>
                    <a:pt x="11" y="323"/>
                    <a:pt x="18" y="332"/>
                  </a:cubicBezTo>
                  <a:cubicBezTo>
                    <a:pt x="150" y="304"/>
                    <a:pt x="250" y="186"/>
                    <a:pt x="250" y="45"/>
                  </a:cubicBezTo>
                  <a:cubicBezTo>
                    <a:pt x="250" y="30"/>
                    <a:pt x="248" y="15"/>
                    <a:pt x="246" y="0"/>
                  </a:cubicBezTo>
                  <a:cubicBezTo>
                    <a:pt x="237" y="6"/>
                    <a:pt x="226" y="12"/>
                    <a:pt x="216" y="18"/>
                  </a:cubicBezTo>
                  <a:cubicBezTo>
                    <a:pt x="217" y="27"/>
                    <a:pt x="218" y="36"/>
                    <a:pt x="218" y="45"/>
                  </a:cubicBezTo>
                  <a:close/>
                </a:path>
              </a:pathLst>
            </a:custGeom>
            <a:solidFill>
              <a:srgbClr val="83E3D9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 rot="-2700000">
              <a:off x="4874704" y="1604373"/>
              <a:ext cx="1579339" cy="1765685"/>
            </a:xfrm>
            <a:custGeom>
              <a:avLst/>
              <a:gdLst/>
              <a:ahLst/>
              <a:cxnLst/>
              <a:rect l="l" t="t" r="r" b="b"/>
              <a:pathLst>
                <a:path w="254" h="285" extrusionOk="0">
                  <a:moveTo>
                    <a:pt x="53" y="133"/>
                  </a:moveTo>
                  <a:cubicBezTo>
                    <a:pt x="37" y="142"/>
                    <a:pt x="18" y="148"/>
                    <a:pt x="0" y="149"/>
                  </a:cubicBezTo>
                  <a:cubicBezTo>
                    <a:pt x="1" y="198"/>
                    <a:pt x="14" y="244"/>
                    <a:pt x="36" y="285"/>
                  </a:cubicBezTo>
                  <a:cubicBezTo>
                    <a:pt x="159" y="264"/>
                    <a:pt x="254" y="157"/>
                    <a:pt x="254" y="27"/>
                  </a:cubicBezTo>
                  <a:cubicBezTo>
                    <a:pt x="254" y="18"/>
                    <a:pt x="253" y="9"/>
                    <a:pt x="252" y="0"/>
                  </a:cubicBezTo>
                  <a:cubicBezTo>
                    <a:pt x="211" y="21"/>
                    <a:pt x="164" y="34"/>
                    <a:pt x="114" y="34"/>
                  </a:cubicBezTo>
                  <a:cubicBezTo>
                    <a:pt x="112" y="74"/>
                    <a:pt x="90" y="111"/>
                    <a:pt x="53" y="133"/>
                  </a:cubicBezTo>
                  <a:close/>
                </a:path>
              </a:pathLst>
            </a:custGeom>
            <a:solidFill>
              <a:srgbClr val="1F887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 rot="5400000">
              <a:off x="4960966" y="2290154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PRODUCER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Farmer, FPO, SHG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3940572" y="-76686"/>
            <a:ext cx="2655026" cy="2740082"/>
            <a:chOff x="3026172" y="-76686"/>
            <a:chExt cx="2655026" cy="2740082"/>
          </a:xfrm>
        </p:grpSpPr>
        <p:sp>
          <p:nvSpPr>
            <p:cNvPr id="133" name="Google Shape;133;p16"/>
            <p:cNvSpPr/>
            <p:nvPr/>
          </p:nvSpPr>
          <p:spPr>
            <a:xfrm rot="-2700000">
              <a:off x="3282650" y="444474"/>
              <a:ext cx="2142068" cy="1612705"/>
            </a:xfrm>
            <a:custGeom>
              <a:avLst/>
              <a:gdLst/>
              <a:ahLst/>
              <a:cxnLst/>
              <a:rect l="l" t="t" r="r" b="b"/>
              <a:pathLst>
                <a:path w="331" h="249" extrusionOk="0">
                  <a:moveTo>
                    <a:pt x="45" y="32"/>
                  </a:moveTo>
                  <a:cubicBezTo>
                    <a:pt x="174" y="32"/>
                    <a:pt x="281" y="126"/>
                    <a:pt x="302" y="249"/>
                  </a:cubicBezTo>
                  <a:cubicBezTo>
                    <a:pt x="312" y="244"/>
                    <a:pt x="322" y="238"/>
                    <a:pt x="331" y="231"/>
                  </a:cubicBezTo>
                  <a:cubicBezTo>
                    <a:pt x="303" y="99"/>
                    <a:pt x="186" y="0"/>
                    <a:pt x="45" y="0"/>
                  </a:cubicBezTo>
                  <a:cubicBezTo>
                    <a:pt x="29" y="0"/>
                    <a:pt x="14" y="1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6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83E3D9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 rot="-2700000">
              <a:off x="3599956" y="695260"/>
              <a:ext cx="1767975" cy="1573496"/>
            </a:xfrm>
            <a:custGeom>
              <a:avLst/>
              <a:gdLst/>
              <a:ahLst/>
              <a:cxnLst/>
              <a:rect l="l" t="t" r="r" b="b"/>
              <a:pathLst>
                <a:path w="285" h="253" extrusionOk="0">
                  <a:moveTo>
                    <a:pt x="28" y="0"/>
                  </a:moveTo>
                  <a:cubicBezTo>
                    <a:pt x="19" y="0"/>
                    <a:pt x="9" y="0"/>
                    <a:pt x="0" y="1"/>
                  </a:cubicBezTo>
                  <a:cubicBezTo>
                    <a:pt x="22" y="43"/>
                    <a:pt x="34" y="90"/>
                    <a:pt x="35" y="140"/>
                  </a:cubicBezTo>
                  <a:cubicBezTo>
                    <a:pt x="74" y="142"/>
                    <a:pt x="112" y="163"/>
                    <a:pt x="133" y="200"/>
                  </a:cubicBezTo>
                  <a:cubicBezTo>
                    <a:pt x="143" y="217"/>
                    <a:pt x="148" y="235"/>
                    <a:pt x="149" y="253"/>
                  </a:cubicBezTo>
                  <a:cubicBezTo>
                    <a:pt x="198" y="252"/>
                    <a:pt x="244" y="239"/>
                    <a:pt x="285" y="217"/>
                  </a:cubicBezTo>
                  <a:cubicBezTo>
                    <a:pt x="264" y="94"/>
                    <a:pt x="157" y="0"/>
                    <a:pt x="28" y="0"/>
                  </a:cubicBezTo>
                  <a:close/>
                </a:path>
              </a:pathLst>
            </a:custGeom>
            <a:solidFill>
              <a:srgbClr val="155B5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3823913" y="1153125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Donors, Govt, NGO, Universities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6" name="Google Shape;136;p16"/>
          <p:cNvSpPr/>
          <p:nvPr/>
        </p:nvSpPr>
        <p:spPr>
          <a:xfrm>
            <a:off x="2376200" y="278300"/>
            <a:ext cx="1781400" cy="1121700"/>
          </a:xfrm>
          <a:prstGeom prst="cloudCallout">
            <a:avLst>
              <a:gd name="adj1" fmla="val 52216"/>
              <a:gd name="adj2" fmla="val 4057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sustainable impact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  <p:sp>
        <p:nvSpPr>
          <p:cNvPr id="138" name="Google Shape;138;p16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Users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for everyone in the ecosystem</a:t>
            </a:r>
            <a:endParaRPr b="1" i="1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476598" y="55925"/>
            <a:ext cx="4259901" cy="50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3858150" y="307500"/>
            <a:ext cx="4067400" cy="45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3M</a:t>
            </a:r>
            <a:r>
              <a:rPr lang="en" sz="2200" b="1"/>
              <a:t> </a:t>
            </a:r>
            <a:r>
              <a:rPr lang="en" b="1"/>
              <a:t>profiles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</a:rPr>
              <a:t>1.75M</a:t>
            </a:r>
            <a:r>
              <a:rPr lang="en" b="1">
                <a:solidFill>
                  <a:schemeClr val="dk1"/>
                </a:solidFill>
              </a:rPr>
              <a:t> farmers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0.75M</a:t>
            </a:r>
            <a:r>
              <a:rPr lang="en" b="1"/>
              <a:t> women SHGs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0.5M</a:t>
            </a:r>
            <a:r>
              <a:rPr lang="en" b="1"/>
              <a:t> traders &amp; businesses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Social activity </a:t>
            </a:r>
            <a:r>
              <a:rPr lang="en" b="1">
                <a:solidFill>
                  <a:schemeClr val="dk1"/>
                </a:solidFill>
              </a:rPr>
              <a:t>hundreds of millions</a:t>
            </a:r>
            <a:r>
              <a:rPr lang="en" sz="2200" b="1">
                <a:solidFill>
                  <a:schemeClr val="dk1"/>
                </a:solidFill>
              </a:rPr>
              <a:t> 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	</a:t>
            </a:r>
            <a:r>
              <a:rPr lang="en" sz="2200" b="1">
                <a:solidFill>
                  <a:schemeClr val="dk1"/>
                </a:solidFill>
              </a:rPr>
              <a:t>Marketplace </a:t>
            </a:r>
            <a:r>
              <a:rPr lang="en" b="1">
                <a:solidFill>
                  <a:schemeClr val="dk1"/>
                </a:solidFill>
              </a:rPr>
              <a:t>value in Billions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	Thousands of B2B </a:t>
            </a:r>
            <a:r>
              <a:rPr lang="en" sz="2200" b="1">
                <a:solidFill>
                  <a:schemeClr val="dk1"/>
                </a:solidFill>
              </a:rPr>
              <a:t>Transactions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          </a:t>
            </a:r>
            <a:r>
              <a:rPr lang="en" sz="2200" b="1">
                <a:solidFill>
                  <a:schemeClr val="dk1"/>
                </a:solidFill>
              </a:rPr>
              <a:t>B2C activity</a:t>
            </a:r>
            <a:r>
              <a:rPr lang="en" b="1">
                <a:solidFill>
                  <a:schemeClr val="dk1"/>
                </a:solidFill>
              </a:rPr>
              <a:t> from Nov’18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5" name="Google Shape;145;p17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Current status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generating value at scale</a:t>
            </a:r>
            <a:endParaRPr b="1" i="1">
              <a:solidFill>
                <a:srgbClr val="5B0F00"/>
              </a:solidFill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/>
        </p:nvSpPr>
        <p:spPr>
          <a:xfrm>
            <a:off x="1905000" y="0"/>
            <a:ext cx="70788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0000FF"/>
              </a:solidFill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farmers don’t come online!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why would they stay?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who will send right information?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who will answer their questions? 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will they use marketplaces?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why will they transact online?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what about trust?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why would businesses be interested?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how can a rural SHG list their product?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can they fulfill online orders?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Too good to be true!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challenges at every step</a:t>
            </a:r>
            <a:r>
              <a:rPr lang="en" b="1"/>
              <a:t> </a:t>
            </a:r>
            <a:endParaRPr b="1"/>
          </a:p>
        </p:txBody>
      </p:sp>
      <p:sp>
        <p:nvSpPr>
          <p:cNvPr id="153" name="Google Shape;153;p18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2813276" y="69060"/>
            <a:ext cx="5070300" cy="4998300"/>
          </a:xfrm>
          <a:prstGeom prst="ellipse">
            <a:avLst/>
          </a:prstGeom>
          <a:solidFill>
            <a:srgbClr val="B3C6E7"/>
          </a:solidFill>
          <a:ln w="1270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79000"/>
              </a:srgbClr>
            </a:outerShdw>
          </a:effectLst>
        </p:spPr>
        <p:txBody>
          <a:bodyPr spcFirstLastPara="1" wrap="square" lIns="159300" tIns="79650" rIns="159300" bIns="796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84"/>
              <a:buFont typeface="Arial"/>
              <a:buNone/>
            </a:pPr>
            <a:endParaRPr sz="598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/>
          <p:nvPr/>
        </p:nvSpPr>
        <p:spPr>
          <a:xfrm rot="3653686">
            <a:off x="7117165" y="1324542"/>
            <a:ext cx="626625" cy="3240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9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</a:t>
            </a:r>
            <a:endParaRPr sz="130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2769693" y="82085"/>
            <a:ext cx="4697235" cy="4940066"/>
            <a:chOff x="2502036" y="606325"/>
            <a:chExt cx="13340627" cy="14232400"/>
          </a:xfrm>
        </p:grpSpPr>
        <p:sp>
          <p:nvSpPr>
            <p:cNvPr id="161" name="Google Shape;161;p19"/>
            <p:cNvSpPr/>
            <p:nvPr/>
          </p:nvSpPr>
          <p:spPr>
            <a:xfrm>
              <a:off x="3602663" y="1632856"/>
              <a:ext cx="12240000" cy="12240000"/>
            </a:xfrm>
            <a:prstGeom prst="ellipse">
              <a:avLst/>
            </a:prstGeom>
            <a:solidFill>
              <a:srgbClr val="A8D08C"/>
            </a:solidFill>
            <a:ln w="76200" cap="flat" cmpd="sng">
              <a:solidFill>
                <a:srgbClr val="548135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159300" tIns="79650" rIns="159300" bIns="79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984"/>
                <a:buFont typeface="Arial"/>
                <a:buNone/>
              </a:pPr>
              <a:endParaRPr sz="59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5485886" y="3521520"/>
              <a:ext cx="8640000" cy="8640000"/>
            </a:xfrm>
            <a:prstGeom prst="ellipse">
              <a:avLst/>
            </a:prstGeom>
            <a:solidFill>
              <a:srgbClr val="FFD966"/>
            </a:solidFill>
            <a:ln w="1270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159300" tIns="79650" rIns="159300" bIns="79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984"/>
                <a:buFont typeface="Arial"/>
                <a:buNone/>
              </a:pPr>
              <a:endParaRPr sz="59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" name="Google Shape;163;p19"/>
            <p:cNvGrpSpPr/>
            <p:nvPr/>
          </p:nvGrpSpPr>
          <p:grpSpPr>
            <a:xfrm>
              <a:off x="6985965" y="5105161"/>
              <a:ext cx="5714145" cy="5683140"/>
              <a:chOff x="1826378" y="44140"/>
              <a:chExt cx="5714145" cy="5683140"/>
            </a:xfrm>
          </p:grpSpPr>
          <p:sp>
            <p:nvSpPr>
              <p:cNvPr id="164" name="Google Shape;164;p19"/>
              <p:cNvSpPr/>
              <p:nvPr/>
            </p:nvSpPr>
            <p:spPr>
              <a:xfrm>
                <a:off x="2302417" y="346131"/>
                <a:ext cx="4878300" cy="4878300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9"/>
              <p:cNvSpPr txBox="1"/>
              <p:nvPr/>
            </p:nvSpPr>
            <p:spPr>
              <a:xfrm>
                <a:off x="4857729" y="969279"/>
                <a:ext cx="1277700" cy="987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Info &amp; Advisory</a:t>
                </a:r>
                <a:endParaRPr sz="800"/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2360492" y="446602"/>
                <a:ext cx="4878300" cy="4878300"/>
              </a:xfrm>
              <a:prstGeom prst="pie">
                <a:avLst>
                  <a:gd name="adj1" fmla="val 19800000"/>
                  <a:gd name="adj2" fmla="val 18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9"/>
              <p:cNvSpPr txBox="1"/>
              <p:nvPr/>
            </p:nvSpPr>
            <p:spPr>
              <a:xfrm>
                <a:off x="5670783" y="2421161"/>
                <a:ext cx="1335600" cy="958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>
                    <a:solidFill>
                      <a:srgbClr val="FFFFFF"/>
                    </a:solidFill>
                  </a:rPr>
                  <a:t>Q</a:t>
                </a: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&amp; A</a:t>
                </a:r>
                <a:endParaRPr sz="800"/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2302417" y="547072"/>
                <a:ext cx="4878300" cy="4878300"/>
              </a:xfrm>
              <a:prstGeom prst="pie">
                <a:avLst>
                  <a:gd name="adj1" fmla="val 1800000"/>
                  <a:gd name="adj2" fmla="val 54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9"/>
              <p:cNvSpPr txBox="1"/>
              <p:nvPr/>
            </p:nvSpPr>
            <p:spPr>
              <a:xfrm>
                <a:off x="4857729" y="3844005"/>
                <a:ext cx="1277700" cy="987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Social</a:t>
                </a:r>
                <a:endParaRPr sz="800"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2186266" y="547072"/>
                <a:ext cx="4878300" cy="4878300"/>
              </a:xfrm>
              <a:prstGeom prst="pie">
                <a:avLst>
                  <a:gd name="adj1" fmla="val 5400000"/>
                  <a:gd name="adj2" fmla="val 90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9"/>
              <p:cNvSpPr txBox="1"/>
              <p:nvPr/>
            </p:nvSpPr>
            <p:spPr>
              <a:xfrm>
                <a:off x="3231621" y="3844005"/>
                <a:ext cx="1277700" cy="987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Groups</a:t>
                </a:r>
                <a:endParaRPr sz="800"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2128191" y="446602"/>
                <a:ext cx="4878300" cy="4878300"/>
              </a:xfrm>
              <a:prstGeom prst="pie">
                <a:avLst>
                  <a:gd name="adj1" fmla="val 9000000"/>
                  <a:gd name="adj2" fmla="val 126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9"/>
              <p:cNvSpPr txBox="1"/>
              <p:nvPr/>
            </p:nvSpPr>
            <p:spPr>
              <a:xfrm>
                <a:off x="2360492" y="2421161"/>
                <a:ext cx="1335600" cy="958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Inputs &amp; Services</a:t>
                </a:r>
                <a:endParaRPr sz="800"/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2186266" y="346131"/>
                <a:ext cx="4878300" cy="4878300"/>
              </a:xfrm>
              <a:prstGeom prst="pie">
                <a:avLst>
                  <a:gd name="adj1" fmla="val 12600000"/>
                  <a:gd name="adj2" fmla="val 162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9"/>
              <p:cNvSpPr txBox="1"/>
              <p:nvPr/>
            </p:nvSpPr>
            <p:spPr>
              <a:xfrm>
                <a:off x="3231621" y="969279"/>
                <a:ext cx="1277700" cy="987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Outputs</a:t>
                </a:r>
                <a:endParaRPr sz="800"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2000247" y="4414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4" y="4067"/>
                    </a:moveTo>
                    <a:lnTo>
                      <a:pt x="60004" y="4067"/>
                    </a:lnTo>
                    <a:cubicBezTo>
                      <a:pt x="78071" y="4069"/>
                      <a:pt x="95027" y="12779"/>
                      <a:pt x="105539" y="27458"/>
                    </a:cubicBezTo>
                    <a:lnTo>
                      <a:pt x="108996" y="25433"/>
                    </a:lnTo>
                    <a:lnTo>
                      <a:pt x="105696" y="33237"/>
                    </a:lnTo>
                    <a:lnTo>
                      <a:pt x="96842" y="32552"/>
                    </a:lnTo>
                    <a:lnTo>
                      <a:pt x="100297" y="30528"/>
                    </a:lnTo>
                    <a:lnTo>
                      <a:pt x="100297" y="30528"/>
                    </a:lnTo>
                    <a:cubicBezTo>
                      <a:pt x="90884" y="17731"/>
                      <a:pt x="75920" y="10171"/>
                      <a:pt x="60004" y="10169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2058323" y="14461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01" y="31711"/>
                    </a:moveTo>
                    <a:cubicBezTo>
                      <a:pt x="117637" y="47619"/>
                      <a:pt x="118525" y="67102"/>
                      <a:pt x="110673" y="83790"/>
                    </a:cubicBezTo>
                    <a:lnTo>
                      <a:pt x="114137" y="85819"/>
                    </a:lnTo>
                    <a:lnTo>
                      <a:pt x="105696" y="86763"/>
                    </a:lnTo>
                    <a:lnTo>
                      <a:pt x="101983" y="78701"/>
                    </a:lnTo>
                    <a:lnTo>
                      <a:pt x="105446" y="80729"/>
                    </a:lnTo>
                    <a:cubicBezTo>
                      <a:pt x="112230" y="65942"/>
                      <a:pt x="111351" y="48784"/>
                      <a:pt x="103092" y="34763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1934898" y="24508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01" y="88289"/>
                    </a:moveTo>
                    <a:cubicBezTo>
                      <a:pt x="99144" y="103892"/>
                      <a:pt x="82999" y="114109"/>
                      <a:pt x="64964" y="115712"/>
                    </a:cubicBezTo>
                    <a:lnTo>
                      <a:pt x="64964" y="119767"/>
                    </a:lnTo>
                    <a:lnTo>
                      <a:pt x="60004" y="112882"/>
                    </a:lnTo>
                    <a:lnTo>
                      <a:pt x="64963" y="105531"/>
                    </a:lnTo>
                    <a:lnTo>
                      <a:pt x="64963" y="109584"/>
                    </a:lnTo>
                    <a:cubicBezTo>
                      <a:pt x="80842" y="108004"/>
                      <a:pt x="95010" y="98957"/>
                      <a:pt x="103092" y="85237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>
                <a:off x="1884453" y="24508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996" y="115933"/>
                    </a:moveTo>
                    <a:lnTo>
                      <a:pt x="59996" y="115933"/>
                    </a:lnTo>
                    <a:cubicBezTo>
                      <a:pt x="41929" y="115931"/>
                      <a:pt x="24973" y="107221"/>
                      <a:pt x="14461" y="92542"/>
                    </a:cubicBezTo>
                    <a:lnTo>
                      <a:pt x="11004" y="94567"/>
                    </a:lnTo>
                    <a:lnTo>
                      <a:pt x="14304" y="86763"/>
                    </a:lnTo>
                    <a:lnTo>
                      <a:pt x="23158" y="87448"/>
                    </a:lnTo>
                    <a:lnTo>
                      <a:pt x="19703" y="89472"/>
                    </a:lnTo>
                    <a:lnTo>
                      <a:pt x="19703" y="89472"/>
                    </a:lnTo>
                    <a:cubicBezTo>
                      <a:pt x="29116" y="102269"/>
                      <a:pt x="44080" y="109829"/>
                      <a:pt x="59996" y="109831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>
                <a:off x="1826378" y="14461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99" y="88289"/>
                    </a:moveTo>
                    <a:lnTo>
                      <a:pt x="11699" y="88289"/>
                    </a:lnTo>
                    <a:cubicBezTo>
                      <a:pt x="2363" y="72381"/>
                      <a:pt x="1475" y="52898"/>
                      <a:pt x="9327" y="36210"/>
                    </a:cubicBezTo>
                    <a:lnTo>
                      <a:pt x="5863" y="34181"/>
                    </a:lnTo>
                    <a:lnTo>
                      <a:pt x="14304" y="33237"/>
                    </a:lnTo>
                    <a:lnTo>
                      <a:pt x="18017" y="41299"/>
                    </a:lnTo>
                    <a:lnTo>
                      <a:pt x="14554" y="39271"/>
                    </a:lnTo>
                    <a:lnTo>
                      <a:pt x="14554" y="39271"/>
                    </a:lnTo>
                    <a:cubicBezTo>
                      <a:pt x="7770" y="54058"/>
                      <a:pt x="8649" y="71216"/>
                      <a:pt x="16908" y="85237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>
                <a:off x="1884453" y="4414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99" y="31711"/>
                    </a:moveTo>
                    <a:lnTo>
                      <a:pt x="11699" y="31711"/>
                    </a:lnTo>
                    <a:cubicBezTo>
                      <a:pt x="20856" y="16108"/>
                      <a:pt x="37001" y="5891"/>
                      <a:pt x="55036" y="4288"/>
                    </a:cubicBezTo>
                    <a:lnTo>
                      <a:pt x="55036" y="233"/>
                    </a:lnTo>
                    <a:lnTo>
                      <a:pt x="59996" y="7118"/>
                    </a:lnTo>
                    <a:lnTo>
                      <a:pt x="55037" y="14469"/>
                    </a:lnTo>
                    <a:lnTo>
                      <a:pt x="55037" y="10416"/>
                    </a:lnTo>
                    <a:lnTo>
                      <a:pt x="55037" y="10416"/>
                    </a:lnTo>
                    <a:cubicBezTo>
                      <a:pt x="39158" y="11996"/>
                      <a:pt x="24990" y="21043"/>
                      <a:pt x="16908" y="34763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7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19"/>
            <p:cNvSpPr txBox="1"/>
            <p:nvPr/>
          </p:nvSpPr>
          <p:spPr>
            <a:xfrm rot="2154557">
              <a:off x="9405978" y="4499199"/>
              <a:ext cx="4291023" cy="12926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/>
                <a:t>Universities</a:t>
              </a: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" sz="800"/>
                <a:t>ICRISAT</a:t>
              </a: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8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/>
                <a:t>F</a:t>
              </a: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arm IOT &amp; </a:t>
              </a:r>
              <a:endParaRPr sz="8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/>
                <a:t>NGO</a:t>
              </a:r>
              <a:endParaRPr sz="800"/>
            </a:p>
          </p:txBody>
        </p:sp>
        <p:sp>
          <p:nvSpPr>
            <p:cNvPr id="183" name="Google Shape;183;p19"/>
            <p:cNvSpPr txBox="1"/>
            <p:nvPr/>
          </p:nvSpPr>
          <p:spPr>
            <a:xfrm rot="5400000">
              <a:off x="11596344" y="7246277"/>
              <a:ext cx="2948700" cy="129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Scientists, AOs, Students, Expert</a:t>
              </a:r>
              <a:r>
                <a:rPr lang="en" sz="800"/>
                <a:t>s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 txBox="1"/>
            <p:nvPr/>
          </p:nvSpPr>
          <p:spPr>
            <a:xfrm rot="-2130624">
              <a:off x="9893573" y="10360965"/>
              <a:ext cx="3515189" cy="129258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 farmers, traders, academia 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9"/>
            <p:cNvSpPr txBox="1"/>
            <p:nvPr/>
          </p:nvSpPr>
          <p:spPr>
            <a:xfrm rot="1947036">
              <a:off x="7054342" y="10558659"/>
              <a:ext cx="2304070" cy="89274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FPO, NGO, Societies</a:t>
              </a:r>
              <a:endParaRPr sz="800"/>
            </a:p>
          </p:txBody>
        </p:sp>
        <p:sp>
          <p:nvSpPr>
            <p:cNvPr id="186" name="Google Shape;186;p19"/>
            <p:cNvSpPr txBox="1"/>
            <p:nvPr/>
          </p:nvSpPr>
          <p:spPr>
            <a:xfrm rot="-5400000">
              <a:off x="4373564" y="7234420"/>
              <a:ext cx="4266000" cy="129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Inputs, equipments, labs, MFI, banks, insurance</a:t>
              </a:r>
              <a:endParaRPr sz="800"/>
            </a:p>
          </p:txBody>
        </p:sp>
        <p:sp>
          <p:nvSpPr>
            <p:cNvPr id="187" name="Google Shape;187;p19"/>
            <p:cNvSpPr txBox="1"/>
            <p:nvPr/>
          </p:nvSpPr>
          <p:spPr>
            <a:xfrm rot="-2289252">
              <a:off x="6547520" y="4447238"/>
              <a:ext cx="3190942" cy="12926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/>
                <a:t>T</a:t>
              </a: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raders, markfeds, processors, </a:t>
              </a:r>
              <a:r>
                <a:rPr lang="en" sz="800"/>
                <a:t>EXIM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" name="Google Shape;188;p19"/>
            <p:cNvCxnSpPr/>
            <p:nvPr/>
          </p:nvCxnSpPr>
          <p:spPr>
            <a:xfrm rot="10800000" flipH="1">
              <a:off x="4603462" y="4838611"/>
              <a:ext cx="10516800" cy="6271800"/>
            </a:xfrm>
            <a:prstGeom prst="straightConnector1">
              <a:avLst/>
            </a:prstGeom>
            <a:noFill/>
            <a:ln w="12700" cap="flat" cmpd="sng">
              <a:solidFill>
                <a:srgbClr val="5597D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</p:cxnSp>
        <p:cxnSp>
          <p:nvCxnSpPr>
            <p:cNvPr id="189" name="Google Shape;189;p19"/>
            <p:cNvCxnSpPr/>
            <p:nvPr/>
          </p:nvCxnSpPr>
          <p:spPr>
            <a:xfrm>
              <a:off x="4305759" y="4648200"/>
              <a:ext cx="10494000" cy="6271800"/>
            </a:xfrm>
            <a:prstGeom prst="straightConnector1">
              <a:avLst/>
            </a:prstGeom>
            <a:noFill/>
            <a:ln w="12700" cap="flat" cmpd="sng">
              <a:solidFill>
                <a:srgbClr val="5597D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</p:cxnSp>
        <p:cxnSp>
          <p:nvCxnSpPr>
            <p:cNvPr id="190" name="Google Shape;190;p19"/>
            <p:cNvCxnSpPr/>
            <p:nvPr/>
          </p:nvCxnSpPr>
          <p:spPr>
            <a:xfrm>
              <a:off x="9836963" y="1632856"/>
              <a:ext cx="0" cy="12240000"/>
            </a:xfrm>
            <a:prstGeom prst="straightConnector1">
              <a:avLst/>
            </a:prstGeom>
            <a:noFill/>
            <a:ln w="12700" cap="flat" cmpd="sng">
              <a:solidFill>
                <a:srgbClr val="5597D3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</p:cxnSp>
        <p:sp>
          <p:nvSpPr>
            <p:cNvPr id="191" name="Google Shape;191;p19"/>
            <p:cNvSpPr txBox="1"/>
            <p:nvPr/>
          </p:nvSpPr>
          <p:spPr>
            <a:xfrm rot="1983173">
              <a:off x="4908861" y="11799440"/>
              <a:ext cx="4967980" cy="89267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Pool, distribute, financial, digital assistance, brands &amp; marketing</a:t>
              </a:r>
              <a:endParaRPr sz="800"/>
            </a:p>
          </p:txBody>
        </p:sp>
        <p:sp>
          <p:nvSpPr>
            <p:cNvPr id="192" name="Google Shape;192;p19"/>
            <p:cNvSpPr txBox="1"/>
            <p:nvPr/>
          </p:nvSpPr>
          <p:spPr>
            <a:xfrm rot="-1954672">
              <a:off x="9860737" y="11599016"/>
              <a:ext cx="4968193" cy="12926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Contextual interactions, sharing thoughts, ideas, like, </a:t>
              </a:r>
              <a:r>
                <a:rPr lang="en" sz="800">
                  <a:solidFill>
                    <a:srgbClr val="FFFFFF"/>
                  </a:solidFill>
                </a:rPr>
                <a:t>social moderation</a:t>
              </a: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9"/>
            <p:cNvSpPr txBox="1"/>
            <p:nvPr/>
          </p:nvSpPr>
          <p:spPr>
            <a:xfrm rot="2091245">
              <a:off x="10365311" y="3191479"/>
              <a:ext cx="4767550" cy="8923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Micro targeted &amp; personalized price, weather, pest alerts, FLDs</a:t>
              </a: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 txBox="1"/>
            <p:nvPr/>
          </p:nvSpPr>
          <p:spPr>
            <a:xfrm rot="-1989627">
              <a:off x="4261865" y="3034918"/>
              <a:ext cx="5608009" cy="12926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Marketplace, Traceability, aggregation, transactions &amp; online payments</a:t>
              </a:r>
              <a:endParaRPr sz="800"/>
            </a:p>
          </p:txBody>
        </p:sp>
        <p:sp>
          <p:nvSpPr>
            <p:cNvPr id="195" name="Google Shape;195;p19"/>
            <p:cNvSpPr txBox="1"/>
            <p:nvPr/>
          </p:nvSpPr>
          <p:spPr>
            <a:xfrm rot="-5400000">
              <a:off x="1839310" y="7487133"/>
              <a:ext cx="5825400" cy="892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Marketplace, counterfeit, Uberization, banking, financial &amp; insurance </a:t>
              </a: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7099509" y="606325"/>
              <a:ext cx="5401800" cy="923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/>
                <a:t>Ag Depts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 rot="3182512">
              <a:off x="2561527" y="10995492"/>
              <a:ext cx="3584644" cy="9231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" sz="1300"/>
                <a:t>nstitutions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3325722">
              <a:off x="1951906" y="3804375"/>
              <a:ext cx="4300961" cy="9233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/>
                <a:t>Other depts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7062535" y="13915325"/>
              <a:ext cx="5482200" cy="923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79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/>
                <a:t>CORPORATES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19"/>
          <p:cNvSpPr/>
          <p:nvPr/>
        </p:nvSpPr>
        <p:spPr>
          <a:xfrm rot="-3281773">
            <a:off x="6496045" y="3654429"/>
            <a:ext cx="1495038" cy="3237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9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ACADEMIA</a:t>
            </a:r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 rot="5700097">
            <a:off x="6218880" y="2483404"/>
            <a:ext cx="1751469" cy="3143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9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to grow, what &amp; how to use, where to sell, how to prevent </a:t>
            </a:r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984" y="2323675"/>
            <a:ext cx="617090" cy="5554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9000"/>
              </a:srgbClr>
            </a:outerShdw>
          </a:effectLst>
        </p:spPr>
      </p:pic>
      <p:sp>
        <p:nvSpPr>
          <p:cNvPr id="203" name="Google Shape;203;p19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Problems solved through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Gratification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 duality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Artificial Intelligence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problems with solutions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many more innovations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a working model</a:t>
            </a:r>
            <a:endParaRPr b="1" i="1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>
            <a:off x="2813276" y="69060"/>
            <a:ext cx="5070300" cy="4998300"/>
          </a:xfrm>
          <a:prstGeom prst="ellipse">
            <a:avLst/>
          </a:prstGeom>
          <a:solidFill>
            <a:srgbClr val="B3C6E7"/>
          </a:solidFill>
          <a:ln w="1270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9300" tIns="79650" rIns="159300" bIns="796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84"/>
              <a:buFont typeface="Arial"/>
              <a:buNone/>
            </a:pPr>
            <a:endParaRPr sz="598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0"/>
          <p:cNvSpPr/>
          <p:nvPr/>
        </p:nvSpPr>
        <p:spPr>
          <a:xfrm rot="3653686">
            <a:off x="7117165" y="1324542"/>
            <a:ext cx="626625" cy="32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</a:t>
            </a:r>
            <a:endParaRPr sz="1300"/>
          </a:p>
        </p:txBody>
      </p:sp>
      <p:grpSp>
        <p:nvGrpSpPr>
          <p:cNvPr id="211" name="Google Shape;211;p20"/>
          <p:cNvGrpSpPr/>
          <p:nvPr/>
        </p:nvGrpSpPr>
        <p:grpSpPr>
          <a:xfrm>
            <a:off x="2769693" y="82085"/>
            <a:ext cx="4697235" cy="4940066"/>
            <a:chOff x="2502036" y="606325"/>
            <a:chExt cx="13340627" cy="14232400"/>
          </a:xfrm>
        </p:grpSpPr>
        <p:sp>
          <p:nvSpPr>
            <p:cNvPr id="212" name="Google Shape;212;p20"/>
            <p:cNvSpPr/>
            <p:nvPr/>
          </p:nvSpPr>
          <p:spPr>
            <a:xfrm>
              <a:off x="3602663" y="1632856"/>
              <a:ext cx="12240000" cy="12240000"/>
            </a:xfrm>
            <a:prstGeom prst="ellipse">
              <a:avLst/>
            </a:prstGeom>
            <a:solidFill>
              <a:srgbClr val="A8D08C"/>
            </a:solidFill>
            <a:ln w="76200" cap="flat" cmpd="sng">
              <a:solidFill>
                <a:srgbClr val="54813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59300" tIns="79650" rIns="159300" bIns="79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984"/>
                <a:buFont typeface="Arial"/>
                <a:buNone/>
              </a:pPr>
              <a:endParaRPr sz="59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5485886" y="3521520"/>
              <a:ext cx="8640000" cy="8640000"/>
            </a:xfrm>
            <a:prstGeom prst="ellipse">
              <a:avLst/>
            </a:prstGeom>
            <a:solidFill>
              <a:srgbClr val="FFD966"/>
            </a:solidFill>
            <a:ln w="127000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9300" tIns="79650" rIns="159300" bIns="79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984"/>
                <a:buFont typeface="Arial"/>
                <a:buNone/>
              </a:pPr>
              <a:endParaRPr sz="59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20"/>
            <p:cNvGrpSpPr/>
            <p:nvPr/>
          </p:nvGrpSpPr>
          <p:grpSpPr>
            <a:xfrm>
              <a:off x="6985965" y="5105161"/>
              <a:ext cx="5714145" cy="5683140"/>
              <a:chOff x="1826378" y="44140"/>
              <a:chExt cx="5714145" cy="5683140"/>
            </a:xfrm>
          </p:grpSpPr>
          <p:sp>
            <p:nvSpPr>
              <p:cNvPr id="215" name="Google Shape;215;p20"/>
              <p:cNvSpPr/>
              <p:nvPr/>
            </p:nvSpPr>
            <p:spPr>
              <a:xfrm>
                <a:off x="2302417" y="346131"/>
                <a:ext cx="4878300" cy="4878300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0"/>
              <p:cNvSpPr txBox="1"/>
              <p:nvPr/>
            </p:nvSpPr>
            <p:spPr>
              <a:xfrm>
                <a:off x="4857729" y="969279"/>
                <a:ext cx="1277700" cy="9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Info &amp; Advisory</a:t>
                </a:r>
                <a:endParaRPr sz="800">
                  <a:highlight>
                    <a:srgbClr val="FF0000"/>
                  </a:highlight>
                </a:endParaRPr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>
                <a:off x="2360492" y="446602"/>
                <a:ext cx="4878300" cy="4878300"/>
              </a:xfrm>
              <a:prstGeom prst="pie">
                <a:avLst>
                  <a:gd name="adj1" fmla="val 19800000"/>
                  <a:gd name="adj2" fmla="val 18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0"/>
              <p:cNvSpPr txBox="1"/>
              <p:nvPr/>
            </p:nvSpPr>
            <p:spPr>
              <a:xfrm>
                <a:off x="5670783" y="2421161"/>
                <a:ext cx="1335600" cy="95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>
                    <a:solidFill>
                      <a:srgbClr val="FFFFFF"/>
                    </a:solidFill>
                  </a:rPr>
                  <a:t>Q</a:t>
                </a: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&amp; A</a:t>
                </a:r>
                <a:endParaRPr sz="800"/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>
                <a:off x="2302417" y="547072"/>
                <a:ext cx="4878300" cy="4878300"/>
              </a:xfrm>
              <a:prstGeom prst="pie">
                <a:avLst>
                  <a:gd name="adj1" fmla="val 1800000"/>
                  <a:gd name="adj2" fmla="val 54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0"/>
              <p:cNvSpPr txBox="1"/>
              <p:nvPr/>
            </p:nvSpPr>
            <p:spPr>
              <a:xfrm>
                <a:off x="4857729" y="3844005"/>
                <a:ext cx="1277700" cy="9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Social</a:t>
                </a:r>
                <a:endParaRPr sz="800"/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>
                <a:off x="2186266" y="547072"/>
                <a:ext cx="4878300" cy="4878300"/>
              </a:xfrm>
              <a:prstGeom prst="pie">
                <a:avLst>
                  <a:gd name="adj1" fmla="val 5400000"/>
                  <a:gd name="adj2" fmla="val 90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0"/>
              <p:cNvSpPr txBox="1"/>
              <p:nvPr/>
            </p:nvSpPr>
            <p:spPr>
              <a:xfrm>
                <a:off x="3231621" y="3844005"/>
                <a:ext cx="1277700" cy="9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Groups</a:t>
                </a:r>
                <a:endParaRPr sz="800"/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2128191" y="446602"/>
                <a:ext cx="4878300" cy="4878300"/>
              </a:xfrm>
              <a:prstGeom prst="pie">
                <a:avLst>
                  <a:gd name="adj1" fmla="val 9000000"/>
                  <a:gd name="adj2" fmla="val 126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0"/>
              <p:cNvSpPr txBox="1"/>
              <p:nvPr/>
            </p:nvSpPr>
            <p:spPr>
              <a:xfrm>
                <a:off x="2360492" y="2421161"/>
                <a:ext cx="1335600" cy="95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Inputs &amp; Services</a:t>
                </a:r>
                <a:endParaRPr sz="800"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2186266" y="346131"/>
                <a:ext cx="4878300" cy="4878300"/>
              </a:xfrm>
              <a:prstGeom prst="pie">
                <a:avLst>
                  <a:gd name="adj1" fmla="val 12600000"/>
                  <a:gd name="adj2" fmla="val 16200000"/>
                </a:avLst>
              </a:prstGeom>
              <a:solidFill>
                <a:srgbClr val="599BD5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0"/>
              <p:cNvSpPr txBox="1"/>
              <p:nvPr/>
            </p:nvSpPr>
            <p:spPr>
              <a:xfrm>
                <a:off x="3231621" y="969279"/>
                <a:ext cx="1277700" cy="9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Outputs</a:t>
                </a:r>
                <a:endParaRPr sz="800"/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>
                <a:off x="2000247" y="4414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4" y="4067"/>
                    </a:moveTo>
                    <a:lnTo>
                      <a:pt x="60004" y="4067"/>
                    </a:lnTo>
                    <a:cubicBezTo>
                      <a:pt x="78071" y="4069"/>
                      <a:pt x="95027" y="12779"/>
                      <a:pt x="105539" y="27458"/>
                    </a:cubicBezTo>
                    <a:lnTo>
                      <a:pt x="108996" y="25433"/>
                    </a:lnTo>
                    <a:lnTo>
                      <a:pt x="105696" y="33237"/>
                    </a:lnTo>
                    <a:lnTo>
                      <a:pt x="96842" y="32552"/>
                    </a:lnTo>
                    <a:lnTo>
                      <a:pt x="100297" y="30528"/>
                    </a:lnTo>
                    <a:lnTo>
                      <a:pt x="100297" y="30528"/>
                    </a:lnTo>
                    <a:cubicBezTo>
                      <a:pt x="90884" y="17731"/>
                      <a:pt x="75920" y="10171"/>
                      <a:pt x="60004" y="10169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2058323" y="14461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01" y="31711"/>
                    </a:moveTo>
                    <a:cubicBezTo>
                      <a:pt x="117637" y="47619"/>
                      <a:pt x="118525" y="67102"/>
                      <a:pt x="110673" y="83790"/>
                    </a:cubicBezTo>
                    <a:lnTo>
                      <a:pt x="114137" y="85819"/>
                    </a:lnTo>
                    <a:lnTo>
                      <a:pt x="105696" y="86763"/>
                    </a:lnTo>
                    <a:lnTo>
                      <a:pt x="101983" y="78701"/>
                    </a:lnTo>
                    <a:lnTo>
                      <a:pt x="105446" y="80729"/>
                    </a:lnTo>
                    <a:cubicBezTo>
                      <a:pt x="112230" y="65942"/>
                      <a:pt x="111351" y="48784"/>
                      <a:pt x="103092" y="34763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1934898" y="24508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01" y="88289"/>
                    </a:moveTo>
                    <a:cubicBezTo>
                      <a:pt x="99144" y="103892"/>
                      <a:pt x="82999" y="114109"/>
                      <a:pt x="64964" y="115712"/>
                    </a:cubicBezTo>
                    <a:lnTo>
                      <a:pt x="64964" y="119767"/>
                    </a:lnTo>
                    <a:lnTo>
                      <a:pt x="60004" y="112882"/>
                    </a:lnTo>
                    <a:lnTo>
                      <a:pt x="64963" y="105531"/>
                    </a:lnTo>
                    <a:lnTo>
                      <a:pt x="64963" y="109584"/>
                    </a:lnTo>
                    <a:cubicBezTo>
                      <a:pt x="80842" y="108004"/>
                      <a:pt x="95010" y="98957"/>
                      <a:pt x="103092" y="85237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>
                <a:off x="1884453" y="24508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996" y="115933"/>
                    </a:moveTo>
                    <a:lnTo>
                      <a:pt x="59996" y="115933"/>
                    </a:lnTo>
                    <a:cubicBezTo>
                      <a:pt x="41929" y="115931"/>
                      <a:pt x="24973" y="107221"/>
                      <a:pt x="14461" y="92542"/>
                    </a:cubicBezTo>
                    <a:lnTo>
                      <a:pt x="11004" y="94567"/>
                    </a:lnTo>
                    <a:lnTo>
                      <a:pt x="14304" y="86763"/>
                    </a:lnTo>
                    <a:lnTo>
                      <a:pt x="23158" y="87448"/>
                    </a:lnTo>
                    <a:lnTo>
                      <a:pt x="19703" y="89472"/>
                    </a:lnTo>
                    <a:lnTo>
                      <a:pt x="19703" y="89472"/>
                    </a:lnTo>
                    <a:cubicBezTo>
                      <a:pt x="29116" y="102269"/>
                      <a:pt x="44080" y="109829"/>
                      <a:pt x="59996" y="109831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1826378" y="14461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99" y="88289"/>
                    </a:moveTo>
                    <a:lnTo>
                      <a:pt x="11699" y="88289"/>
                    </a:lnTo>
                    <a:cubicBezTo>
                      <a:pt x="2363" y="72381"/>
                      <a:pt x="1475" y="52898"/>
                      <a:pt x="9327" y="36210"/>
                    </a:cubicBezTo>
                    <a:lnTo>
                      <a:pt x="5863" y="34181"/>
                    </a:lnTo>
                    <a:lnTo>
                      <a:pt x="14304" y="33237"/>
                    </a:lnTo>
                    <a:lnTo>
                      <a:pt x="18017" y="41299"/>
                    </a:lnTo>
                    <a:lnTo>
                      <a:pt x="14554" y="39271"/>
                    </a:lnTo>
                    <a:lnTo>
                      <a:pt x="14554" y="39271"/>
                    </a:lnTo>
                    <a:cubicBezTo>
                      <a:pt x="7770" y="54058"/>
                      <a:pt x="8649" y="71216"/>
                      <a:pt x="16908" y="85237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>
                <a:off x="1884453" y="44140"/>
                <a:ext cx="5482200" cy="54822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99" y="31711"/>
                    </a:moveTo>
                    <a:lnTo>
                      <a:pt x="11699" y="31711"/>
                    </a:lnTo>
                    <a:cubicBezTo>
                      <a:pt x="20856" y="16108"/>
                      <a:pt x="37001" y="5891"/>
                      <a:pt x="55036" y="4288"/>
                    </a:cubicBezTo>
                    <a:lnTo>
                      <a:pt x="55036" y="233"/>
                    </a:lnTo>
                    <a:lnTo>
                      <a:pt x="59996" y="7118"/>
                    </a:lnTo>
                    <a:lnTo>
                      <a:pt x="55037" y="14469"/>
                    </a:lnTo>
                    <a:lnTo>
                      <a:pt x="55037" y="10416"/>
                    </a:lnTo>
                    <a:lnTo>
                      <a:pt x="55037" y="10416"/>
                    </a:lnTo>
                    <a:cubicBezTo>
                      <a:pt x="39158" y="11996"/>
                      <a:pt x="24990" y="21043"/>
                      <a:pt x="16908" y="34763"/>
                    </a:cubicBezTo>
                    <a:close/>
                  </a:path>
                </a:pathLst>
              </a:custGeom>
              <a:solidFill>
                <a:srgbClr val="B3CA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20"/>
            <p:cNvSpPr txBox="1"/>
            <p:nvPr/>
          </p:nvSpPr>
          <p:spPr>
            <a:xfrm rot="2154557">
              <a:off x="9405978" y="4499199"/>
              <a:ext cx="4291023" cy="1292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>
                  <a:highlight>
                    <a:srgbClr val="FF0000"/>
                  </a:highlight>
                </a:rPr>
                <a:t>Universities</a:t>
              </a:r>
              <a:r>
                <a:rPr lang="en"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" sz="800">
                  <a:highlight>
                    <a:srgbClr val="FF0000"/>
                  </a:highlight>
                </a:rPr>
                <a:t>ICRISAT</a:t>
              </a:r>
              <a:r>
                <a:rPr lang="en"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800">
                <a:highlight>
                  <a:srgbClr val="FF0000"/>
                </a:highlight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rPr>
                <a:t>Agmarknet, farm IOT &amp; </a:t>
              </a:r>
              <a:endParaRPr sz="800">
                <a:highlight>
                  <a:srgbClr val="FF0000"/>
                </a:highlight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>
                  <a:highlight>
                    <a:srgbClr val="FF0000"/>
                  </a:highlight>
                </a:rPr>
                <a:t>NGO</a:t>
              </a:r>
              <a:endParaRPr sz="800">
                <a:highlight>
                  <a:srgbClr val="FF0000"/>
                </a:highlight>
              </a:endParaRPr>
            </a:p>
          </p:txBody>
        </p:sp>
        <p:sp>
          <p:nvSpPr>
            <p:cNvPr id="234" name="Google Shape;234;p20"/>
            <p:cNvSpPr txBox="1"/>
            <p:nvPr/>
          </p:nvSpPr>
          <p:spPr>
            <a:xfrm rot="5400000">
              <a:off x="11596344" y="7246277"/>
              <a:ext cx="2948700" cy="12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Scientists, AOs, Students, Expert</a:t>
              </a:r>
              <a:r>
                <a:rPr lang="en" sz="800"/>
                <a:t>s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0"/>
            <p:cNvSpPr txBox="1"/>
            <p:nvPr/>
          </p:nvSpPr>
          <p:spPr>
            <a:xfrm rot="-2130624">
              <a:off x="9893573" y="10360965"/>
              <a:ext cx="3515189" cy="129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 farmers, traders, academia 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0"/>
            <p:cNvSpPr txBox="1"/>
            <p:nvPr/>
          </p:nvSpPr>
          <p:spPr>
            <a:xfrm rot="1947036">
              <a:off x="6837927" y="10339126"/>
              <a:ext cx="2304070" cy="89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FPO, NGO, Societies</a:t>
              </a:r>
              <a:endParaRPr sz="800"/>
            </a:p>
          </p:txBody>
        </p:sp>
        <p:sp>
          <p:nvSpPr>
            <p:cNvPr id="237" name="Google Shape;237;p20"/>
            <p:cNvSpPr txBox="1"/>
            <p:nvPr/>
          </p:nvSpPr>
          <p:spPr>
            <a:xfrm rot="-5400000">
              <a:off x="4373564" y="7234420"/>
              <a:ext cx="4266000" cy="12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Inputs, equipments, labs, MFI, banks, insurance</a:t>
              </a:r>
              <a:endParaRPr sz="800"/>
            </a:p>
          </p:txBody>
        </p:sp>
        <p:sp>
          <p:nvSpPr>
            <p:cNvPr id="238" name="Google Shape;238;p20"/>
            <p:cNvSpPr txBox="1"/>
            <p:nvPr/>
          </p:nvSpPr>
          <p:spPr>
            <a:xfrm rot="-2289252">
              <a:off x="6547520" y="4447238"/>
              <a:ext cx="3190942" cy="1292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800"/>
                <a:t>T</a:t>
              </a: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raders, markfeds, processors, </a:t>
              </a:r>
              <a:r>
                <a:rPr lang="en" sz="800"/>
                <a:t>EXIM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9" name="Google Shape;239;p20"/>
            <p:cNvCxnSpPr/>
            <p:nvPr/>
          </p:nvCxnSpPr>
          <p:spPr>
            <a:xfrm rot="10800000" flipH="1">
              <a:off x="4603462" y="4838611"/>
              <a:ext cx="10516800" cy="6271800"/>
            </a:xfrm>
            <a:prstGeom prst="straightConnector1">
              <a:avLst/>
            </a:prstGeom>
            <a:noFill/>
            <a:ln w="12700" cap="flat" cmpd="sng">
              <a:solidFill>
                <a:srgbClr val="5597D3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20"/>
            <p:cNvCxnSpPr/>
            <p:nvPr/>
          </p:nvCxnSpPr>
          <p:spPr>
            <a:xfrm>
              <a:off x="4305759" y="4648200"/>
              <a:ext cx="10494000" cy="6271800"/>
            </a:xfrm>
            <a:prstGeom prst="straightConnector1">
              <a:avLst/>
            </a:prstGeom>
            <a:noFill/>
            <a:ln w="12700" cap="flat" cmpd="sng">
              <a:solidFill>
                <a:srgbClr val="5597D3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20"/>
            <p:cNvCxnSpPr/>
            <p:nvPr/>
          </p:nvCxnSpPr>
          <p:spPr>
            <a:xfrm>
              <a:off x="9836963" y="1632856"/>
              <a:ext cx="0" cy="12240000"/>
            </a:xfrm>
            <a:prstGeom prst="straightConnector1">
              <a:avLst/>
            </a:prstGeom>
            <a:noFill/>
            <a:ln w="12700" cap="flat" cmpd="sng">
              <a:solidFill>
                <a:srgbClr val="5597D3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242" name="Google Shape;242;p20"/>
            <p:cNvSpPr txBox="1"/>
            <p:nvPr/>
          </p:nvSpPr>
          <p:spPr>
            <a:xfrm rot="1983173">
              <a:off x="4908861" y="11799440"/>
              <a:ext cx="4967980" cy="892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Pool, distribute, financial, digital assistance, brands &amp; marketing</a:t>
              </a:r>
              <a:endParaRPr sz="800"/>
            </a:p>
          </p:txBody>
        </p:sp>
        <p:sp>
          <p:nvSpPr>
            <p:cNvPr id="243" name="Google Shape;243;p20"/>
            <p:cNvSpPr txBox="1"/>
            <p:nvPr/>
          </p:nvSpPr>
          <p:spPr>
            <a:xfrm rot="-1954672">
              <a:off x="9860737" y="11599016"/>
              <a:ext cx="4968193" cy="129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Contextual interactions, sharing thoughts, ideas, like, </a:t>
              </a:r>
              <a:r>
                <a:rPr lang="en" sz="800">
                  <a:solidFill>
                    <a:srgbClr val="FFFFFF"/>
                  </a:solidFill>
                </a:rPr>
                <a:t>social moderation</a:t>
              </a: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 txBox="1"/>
            <p:nvPr/>
          </p:nvSpPr>
          <p:spPr>
            <a:xfrm rot="2091245">
              <a:off x="10365311" y="3191479"/>
              <a:ext cx="4767550" cy="892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rPr>
                <a:t>Micro targeted &amp; personalized price, weather, pest alerts, FLDs</a:t>
              </a:r>
              <a:endParaRPr sz="800" b="0" i="0" u="none" strike="noStrike" cap="none"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 txBox="1"/>
            <p:nvPr/>
          </p:nvSpPr>
          <p:spPr>
            <a:xfrm rot="-1989627">
              <a:off x="4261865" y="3034918"/>
              <a:ext cx="5608009" cy="1292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Marketplace, Traceability, aggregation, transactions &amp; online payments</a:t>
              </a:r>
              <a:endParaRPr sz="800"/>
            </a:p>
          </p:txBody>
        </p:sp>
        <p:sp>
          <p:nvSpPr>
            <p:cNvPr id="246" name="Google Shape;246;p20"/>
            <p:cNvSpPr txBox="1"/>
            <p:nvPr/>
          </p:nvSpPr>
          <p:spPr>
            <a:xfrm rot="-5400000">
              <a:off x="1839310" y="7487133"/>
              <a:ext cx="5825400" cy="8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Marketplace, counterfeit, Uberization, banking, financial &amp; insurance </a:t>
              </a: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099509" y="606325"/>
              <a:ext cx="5401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/>
                <a:t>Ag Depts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 rot="3182512">
              <a:off x="2561527" y="10995492"/>
              <a:ext cx="3584644" cy="923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" sz="1300"/>
                <a:t>nstitutions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 rot="-3325722">
              <a:off x="1951906" y="3804375"/>
              <a:ext cx="4300961" cy="923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/>
                <a:t>Other depts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62535" y="13915325"/>
              <a:ext cx="5482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/>
                <a:t>CORPORATES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0"/>
          <p:cNvSpPr/>
          <p:nvPr/>
        </p:nvSpPr>
        <p:spPr>
          <a:xfrm rot="-3281773">
            <a:off x="6496045" y="3654429"/>
            <a:ext cx="1495038" cy="32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ACADEMIA</a:t>
            </a:r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 rot="5700097">
            <a:off x="6218880" y="2483404"/>
            <a:ext cx="1751469" cy="31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to grow, what &amp; how to use, where to sell, how to prevent </a:t>
            </a:r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984" y="2323675"/>
            <a:ext cx="617090" cy="55542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Info &amp; Advisory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advisories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extensions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Assistance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every farmer informed well</a:t>
            </a:r>
            <a:r>
              <a:rPr lang="en" i="1"/>
              <a:t> 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1"/>
          <p:cNvGrpSpPr/>
          <p:nvPr/>
        </p:nvGrpSpPr>
        <p:grpSpPr>
          <a:xfrm>
            <a:off x="2769693" y="69060"/>
            <a:ext cx="5113823" cy="4998240"/>
            <a:chOff x="3155176" y="416398"/>
            <a:chExt cx="14523781" cy="14400000"/>
          </a:xfrm>
        </p:grpSpPr>
        <p:sp>
          <p:nvSpPr>
            <p:cNvPr id="261" name="Google Shape;261;p21"/>
            <p:cNvSpPr/>
            <p:nvPr/>
          </p:nvSpPr>
          <p:spPr>
            <a:xfrm>
              <a:off x="3278957" y="416398"/>
              <a:ext cx="14400000" cy="14400000"/>
            </a:xfrm>
            <a:prstGeom prst="ellipse">
              <a:avLst/>
            </a:prstGeom>
            <a:solidFill>
              <a:srgbClr val="B3C6E7"/>
            </a:solidFill>
            <a:ln w="12700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9300" tIns="79650" rIns="159300" bIns="79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984"/>
                <a:buFont typeface="Arial"/>
                <a:buNone/>
              </a:pPr>
              <a:endParaRPr sz="59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 rot="3674542">
              <a:off x="15492723" y="4038476"/>
              <a:ext cx="1798982" cy="923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NGO</a:t>
              </a:r>
              <a:endParaRPr sz="1300"/>
            </a:p>
          </p:txBody>
        </p:sp>
        <p:grpSp>
          <p:nvGrpSpPr>
            <p:cNvPr id="263" name="Google Shape;263;p21"/>
            <p:cNvGrpSpPr/>
            <p:nvPr/>
          </p:nvGrpSpPr>
          <p:grpSpPr>
            <a:xfrm>
              <a:off x="3155176" y="453925"/>
              <a:ext cx="13340627" cy="14232400"/>
              <a:chOff x="2502036" y="606325"/>
              <a:chExt cx="13340627" cy="14232400"/>
            </a:xfrm>
          </p:grpSpPr>
          <p:sp>
            <p:nvSpPr>
              <p:cNvPr id="264" name="Google Shape;264;p21"/>
              <p:cNvSpPr/>
              <p:nvPr/>
            </p:nvSpPr>
            <p:spPr>
              <a:xfrm>
                <a:off x="3602663" y="1632856"/>
                <a:ext cx="12240000" cy="12240000"/>
              </a:xfrm>
              <a:prstGeom prst="ellipse">
                <a:avLst/>
              </a:prstGeom>
              <a:solidFill>
                <a:srgbClr val="A8D08C"/>
              </a:solidFill>
              <a:ln w="76200" cap="flat" cmpd="sng">
                <a:solidFill>
                  <a:srgbClr val="54813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159300" tIns="79650" rIns="159300" bIns="79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984"/>
                  <a:buFont typeface="Arial"/>
                  <a:buNone/>
                </a:pPr>
                <a:endParaRPr sz="598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>
                <a:off x="5485886" y="3521520"/>
                <a:ext cx="8640000" cy="8640000"/>
              </a:xfrm>
              <a:prstGeom prst="ellipse">
                <a:avLst/>
              </a:prstGeom>
              <a:solidFill>
                <a:srgbClr val="FFD966"/>
              </a:solidFill>
              <a:ln w="127000" cap="flat" cmpd="sng">
                <a:solidFill>
                  <a:srgbClr val="BF9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59300" tIns="79650" rIns="159300" bIns="79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984"/>
                  <a:buFont typeface="Arial"/>
                  <a:buNone/>
                </a:pPr>
                <a:endParaRPr sz="598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6" name="Google Shape;266;p21"/>
              <p:cNvGrpSpPr/>
              <p:nvPr/>
            </p:nvGrpSpPr>
            <p:grpSpPr>
              <a:xfrm>
                <a:off x="6985965" y="5105161"/>
                <a:ext cx="5714145" cy="5683140"/>
                <a:chOff x="1826378" y="44140"/>
                <a:chExt cx="5714145" cy="5683140"/>
              </a:xfrm>
            </p:grpSpPr>
            <p:sp>
              <p:nvSpPr>
                <p:cNvPr id="267" name="Google Shape;267;p21"/>
                <p:cNvSpPr/>
                <p:nvPr/>
              </p:nvSpPr>
              <p:spPr>
                <a:xfrm>
                  <a:off x="2302417" y="346131"/>
                  <a:ext cx="4878300" cy="4878300"/>
                </a:xfrm>
                <a:prstGeom prst="pie">
                  <a:avLst>
                    <a:gd name="adj1" fmla="val 16200000"/>
                    <a:gd name="adj2" fmla="val 198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1"/>
                <p:cNvSpPr txBox="1"/>
                <p:nvPr/>
              </p:nvSpPr>
              <p:spPr>
                <a:xfrm>
                  <a:off x="4857729" y="969279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Info &amp; Advisory</a:t>
                  </a:r>
                  <a:endParaRPr sz="800"/>
                </a:p>
              </p:txBody>
            </p:sp>
            <p:sp>
              <p:nvSpPr>
                <p:cNvPr id="269" name="Google Shape;269;p21"/>
                <p:cNvSpPr/>
                <p:nvPr/>
              </p:nvSpPr>
              <p:spPr>
                <a:xfrm>
                  <a:off x="2360492" y="446602"/>
                  <a:ext cx="4878300" cy="4878300"/>
                </a:xfrm>
                <a:prstGeom prst="pie">
                  <a:avLst>
                    <a:gd name="adj1" fmla="val 19800000"/>
                    <a:gd name="adj2" fmla="val 18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1"/>
                <p:cNvSpPr txBox="1"/>
                <p:nvPr/>
              </p:nvSpPr>
              <p:spPr>
                <a:xfrm>
                  <a:off x="5670783" y="2421161"/>
                  <a:ext cx="1335600" cy="95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>
                      <a:highlight>
                        <a:srgbClr val="FF0000"/>
                      </a:highlight>
                    </a:rPr>
                    <a:t>Q</a:t>
                  </a:r>
                  <a:r>
                    <a:rPr lang="en" sz="800" b="0" i="0" u="none" strike="noStrike" cap="none">
                      <a:highlight>
                        <a:srgbClr val="FF0000"/>
                      </a:highlight>
                      <a:latin typeface="Arial"/>
                      <a:ea typeface="Arial"/>
                      <a:cs typeface="Arial"/>
                      <a:sym typeface="Arial"/>
                    </a:rPr>
                    <a:t> &amp; A</a:t>
                  </a:r>
                  <a:endParaRPr sz="80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71" name="Google Shape;271;p21"/>
                <p:cNvSpPr/>
                <p:nvPr/>
              </p:nvSpPr>
              <p:spPr>
                <a:xfrm>
                  <a:off x="2302417" y="547072"/>
                  <a:ext cx="4878300" cy="4878300"/>
                </a:xfrm>
                <a:prstGeom prst="pie">
                  <a:avLst>
                    <a:gd name="adj1" fmla="val 1800000"/>
                    <a:gd name="adj2" fmla="val 54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1"/>
                <p:cNvSpPr txBox="1"/>
                <p:nvPr/>
              </p:nvSpPr>
              <p:spPr>
                <a:xfrm>
                  <a:off x="4857729" y="3844005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highlight>
                        <a:srgbClr val="FF0000"/>
                      </a:highlight>
                      <a:latin typeface="Arial"/>
                      <a:ea typeface="Arial"/>
                      <a:cs typeface="Arial"/>
                      <a:sym typeface="Arial"/>
                    </a:rPr>
                    <a:t>Social</a:t>
                  </a:r>
                  <a:endParaRPr sz="80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273" name="Google Shape;273;p21"/>
                <p:cNvSpPr/>
                <p:nvPr/>
              </p:nvSpPr>
              <p:spPr>
                <a:xfrm>
                  <a:off x="2186266" y="547072"/>
                  <a:ext cx="4878300" cy="4878300"/>
                </a:xfrm>
                <a:prstGeom prst="pie">
                  <a:avLst>
                    <a:gd name="adj1" fmla="val 5400000"/>
                    <a:gd name="adj2" fmla="val 90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1"/>
                <p:cNvSpPr txBox="1"/>
                <p:nvPr/>
              </p:nvSpPr>
              <p:spPr>
                <a:xfrm>
                  <a:off x="3231621" y="3844005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Groups</a:t>
                  </a:r>
                  <a:endParaRPr sz="800"/>
                </a:p>
              </p:txBody>
            </p:sp>
            <p:sp>
              <p:nvSpPr>
                <p:cNvPr id="275" name="Google Shape;275;p21"/>
                <p:cNvSpPr/>
                <p:nvPr/>
              </p:nvSpPr>
              <p:spPr>
                <a:xfrm>
                  <a:off x="2128191" y="446602"/>
                  <a:ext cx="4878300" cy="4878300"/>
                </a:xfrm>
                <a:prstGeom prst="pie">
                  <a:avLst>
                    <a:gd name="adj1" fmla="val 9000000"/>
                    <a:gd name="adj2" fmla="val 126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1"/>
                <p:cNvSpPr txBox="1"/>
                <p:nvPr/>
              </p:nvSpPr>
              <p:spPr>
                <a:xfrm>
                  <a:off x="2360492" y="2421161"/>
                  <a:ext cx="1335600" cy="95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Inputs &amp; Services</a:t>
                  </a:r>
                  <a:endParaRPr sz="800"/>
                </a:p>
              </p:txBody>
            </p:sp>
            <p:sp>
              <p:nvSpPr>
                <p:cNvPr id="277" name="Google Shape;277;p21"/>
                <p:cNvSpPr/>
                <p:nvPr/>
              </p:nvSpPr>
              <p:spPr>
                <a:xfrm>
                  <a:off x="2186266" y="346131"/>
                  <a:ext cx="4878300" cy="4878300"/>
                </a:xfrm>
                <a:prstGeom prst="pie">
                  <a:avLst>
                    <a:gd name="adj1" fmla="val 12600000"/>
                    <a:gd name="adj2" fmla="val 16200000"/>
                  </a:avLst>
                </a:prstGeom>
                <a:solidFill>
                  <a:srgbClr val="599BD5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1"/>
                <p:cNvSpPr txBox="1"/>
                <p:nvPr/>
              </p:nvSpPr>
              <p:spPr>
                <a:xfrm>
                  <a:off x="3231621" y="969279"/>
                  <a:ext cx="1277700" cy="98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7925" tIns="27925" rIns="27925" bIns="27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200"/>
                    <a:buFont typeface="Arial"/>
                    <a:buNone/>
                  </a:pPr>
                  <a:r>
                    <a:rPr lang="en" sz="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Outputs</a:t>
                  </a:r>
                  <a:endParaRPr sz="800"/>
                </a:p>
              </p:txBody>
            </p:sp>
            <p:sp>
              <p:nvSpPr>
                <p:cNvPr id="279" name="Google Shape;279;p21"/>
                <p:cNvSpPr/>
                <p:nvPr/>
              </p:nvSpPr>
              <p:spPr>
                <a:xfrm>
                  <a:off x="2000247" y="4414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4" y="4067"/>
                      </a:moveTo>
                      <a:lnTo>
                        <a:pt x="60004" y="4067"/>
                      </a:lnTo>
                      <a:cubicBezTo>
                        <a:pt x="78071" y="4069"/>
                        <a:pt x="95027" y="12779"/>
                        <a:pt x="105539" y="27458"/>
                      </a:cubicBezTo>
                      <a:lnTo>
                        <a:pt x="108996" y="25433"/>
                      </a:lnTo>
                      <a:lnTo>
                        <a:pt x="105696" y="33237"/>
                      </a:lnTo>
                      <a:lnTo>
                        <a:pt x="96842" y="32552"/>
                      </a:lnTo>
                      <a:lnTo>
                        <a:pt x="100297" y="30528"/>
                      </a:lnTo>
                      <a:lnTo>
                        <a:pt x="100297" y="30528"/>
                      </a:lnTo>
                      <a:cubicBezTo>
                        <a:pt x="90884" y="17731"/>
                        <a:pt x="75920" y="10171"/>
                        <a:pt x="60004" y="10169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1"/>
                <p:cNvSpPr/>
                <p:nvPr/>
              </p:nvSpPr>
              <p:spPr>
                <a:xfrm>
                  <a:off x="2058323" y="14461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8301" y="31711"/>
                      </a:moveTo>
                      <a:cubicBezTo>
                        <a:pt x="117637" y="47619"/>
                        <a:pt x="118525" y="67102"/>
                        <a:pt x="110673" y="83790"/>
                      </a:cubicBezTo>
                      <a:lnTo>
                        <a:pt x="114137" y="85819"/>
                      </a:lnTo>
                      <a:lnTo>
                        <a:pt x="105696" y="86763"/>
                      </a:lnTo>
                      <a:lnTo>
                        <a:pt x="101983" y="78701"/>
                      </a:lnTo>
                      <a:lnTo>
                        <a:pt x="105446" y="80729"/>
                      </a:lnTo>
                      <a:cubicBezTo>
                        <a:pt x="112230" y="65942"/>
                        <a:pt x="111351" y="48784"/>
                        <a:pt x="103092" y="34763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1"/>
                <p:cNvSpPr/>
                <p:nvPr/>
              </p:nvSpPr>
              <p:spPr>
                <a:xfrm>
                  <a:off x="1934898" y="24508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8301" y="88289"/>
                      </a:moveTo>
                      <a:cubicBezTo>
                        <a:pt x="99144" y="103892"/>
                        <a:pt x="82999" y="114109"/>
                        <a:pt x="64964" y="115712"/>
                      </a:cubicBezTo>
                      <a:lnTo>
                        <a:pt x="64964" y="119767"/>
                      </a:lnTo>
                      <a:lnTo>
                        <a:pt x="60004" y="112882"/>
                      </a:lnTo>
                      <a:lnTo>
                        <a:pt x="64963" y="105531"/>
                      </a:lnTo>
                      <a:lnTo>
                        <a:pt x="64963" y="109584"/>
                      </a:lnTo>
                      <a:cubicBezTo>
                        <a:pt x="80842" y="108004"/>
                        <a:pt x="95010" y="98957"/>
                        <a:pt x="103092" y="85237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1"/>
                <p:cNvSpPr/>
                <p:nvPr/>
              </p:nvSpPr>
              <p:spPr>
                <a:xfrm>
                  <a:off x="1884453" y="24508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9996" y="115933"/>
                      </a:moveTo>
                      <a:lnTo>
                        <a:pt x="59996" y="115933"/>
                      </a:lnTo>
                      <a:cubicBezTo>
                        <a:pt x="41929" y="115931"/>
                        <a:pt x="24973" y="107221"/>
                        <a:pt x="14461" y="92542"/>
                      </a:cubicBezTo>
                      <a:lnTo>
                        <a:pt x="11004" y="94567"/>
                      </a:lnTo>
                      <a:lnTo>
                        <a:pt x="14304" y="86763"/>
                      </a:lnTo>
                      <a:lnTo>
                        <a:pt x="23158" y="87448"/>
                      </a:lnTo>
                      <a:lnTo>
                        <a:pt x="19703" y="89472"/>
                      </a:lnTo>
                      <a:lnTo>
                        <a:pt x="19703" y="89472"/>
                      </a:lnTo>
                      <a:cubicBezTo>
                        <a:pt x="29116" y="102269"/>
                        <a:pt x="44080" y="109829"/>
                        <a:pt x="59996" y="109831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1"/>
                <p:cNvSpPr/>
                <p:nvPr/>
              </p:nvSpPr>
              <p:spPr>
                <a:xfrm>
                  <a:off x="1826378" y="14461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699" y="88289"/>
                      </a:moveTo>
                      <a:lnTo>
                        <a:pt x="11699" y="88289"/>
                      </a:lnTo>
                      <a:cubicBezTo>
                        <a:pt x="2363" y="72381"/>
                        <a:pt x="1475" y="52898"/>
                        <a:pt x="9327" y="36210"/>
                      </a:cubicBezTo>
                      <a:lnTo>
                        <a:pt x="5863" y="34181"/>
                      </a:lnTo>
                      <a:lnTo>
                        <a:pt x="14304" y="33237"/>
                      </a:lnTo>
                      <a:lnTo>
                        <a:pt x="18017" y="41299"/>
                      </a:lnTo>
                      <a:lnTo>
                        <a:pt x="14554" y="39271"/>
                      </a:lnTo>
                      <a:lnTo>
                        <a:pt x="14554" y="39271"/>
                      </a:lnTo>
                      <a:cubicBezTo>
                        <a:pt x="7770" y="54058"/>
                        <a:pt x="8649" y="71216"/>
                        <a:pt x="16908" y="85237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1"/>
                <p:cNvSpPr/>
                <p:nvPr/>
              </p:nvSpPr>
              <p:spPr>
                <a:xfrm>
                  <a:off x="1884453" y="44140"/>
                  <a:ext cx="5482200" cy="548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699" y="31711"/>
                      </a:moveTo>
                      <a:lnTo>
                        <a:pt x="11699" y="31711"/>
                      </a:lnTo>
                      <a:cubicBezTo>
                        <a:pt x="20856" y="16108"/>
                        <a:pt x="37001" y="5891"/>
                        <a:pt x="55036" y="4288"/>
                      </a:cubicBezTo>
                      <a:lnTo>
                        <a:pt x="55036" y="233"/>
                      </a:lnTo>
                      <a:lnTo>
                        <a:pt x="59996" y="7118"/>
                      </a:lnTo>
                      <a:lnTo>
                        <a:pt x="55037" y="14469"/>
                      </a:lnTo>
                      <a:lnTo>
                        <a:pt x="55037" y="10416"/>
                      </a:lnTo>
                      <a:lnTo>
                        <a:pt x="55037" y="10416"/>
                      </a:lnTo>
                      <a:cubicBezTo>
                        <a:pt x="39158" y="11996"/>
                        <a:pt x="24990" y="21043"/>
                        <a:pt x="16908" y="34763"/>
                      </a:cubicBezTo>
                      <a:close/>
                    </a:path>
                  </a:pathLst>
                </a:custGeom>
                <a:solidFill>
                  <a:srgbClr val="B3CA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5" name="Google Shape;285;p21"/>
              <p:cNvSpPr txBox="1"/>
              <p:nvPr/>
            </p:nvSpPr>
            <p:spPr>
              <a:xfrm rot="2154557">
                <a:off x="9405978" y="4499199"/>
                <a:ext cx="4291023" cy="1292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/>
                  <a:t>Universities</a:t>
                </a: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, </a:t>
                </a:r>
                <a:r>
                  <a:rPr lang="en" sz="800"/>
                  <a:t>ICRISAT</a:t>
                </a: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80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Agmarknet, farm IOT &amp; </a:t>
                </a:r>
                <a:endParaRPr sz="80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/>
                  <a:t>NGO</a:t>
                </a:r>
                <a:endParaRPr sz="800"/>
              </a:p>
            </p:txBody>
          </p:sp>
          <p:sp>
            <p:nvSpPr>
              <p:cNvPr id="286" name="Google Shape;286;p21"/>
              <p:cNvSpPr txBox="1"/>
              <p:nvPr/>
            </p:nvSpPr>
            <p:spPr>
              <a:xfrm rot="5400000">
                <a:off x="11596344" y="7246277"/>
                <a:ext cx="2948700" cy="12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Scientists, AOs, Students, Expert</a:t>
                </a:r>
                <a:r>
                  <a:rPr lang="en" sz="800">
                    <a:highlight>
                      <a:srgbClr val="FF0000"/>
                    </a:highlight>
                  </a:rPr>
                  <a:t>s</a:t>
                </a:r>
                <a:endParaRPr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1"/>
              <p:cNvSpPr txBox="1"/>
              <p:nvPr/>
            </p:nvSpPr>
            <p:spPr>
              <a:xfrm rot="-2130624">
                <a:off x="9893573" y="10360965"/>
                <a:ext cx="3515189" cy="1292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Other farmers, traders, academia </a:t>
                </a:r>
                <a:endParaRPr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1"/>
              <p:cNvSpPr txBox="1"/>
              <p:nvPr/>
            </p:nvSpPr>
            <p:spPr>
              <a:xfrm rot="1947036">
                <a:off x="6837927" y="10339126"/>
                <a:ext cx="2304070" cy="8927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FPO, NGO, Societies</a:t>
                </a:r>
                <a:endParaRPr sz="800"/>
              </a:p>
            </p:txBody>
          </p:sp>
          <p:sp>
            <p:nvSpPr>
              <p:cNvPr id="289" name="Google Shape;289;p21"/>
              <p:cNvSpPr txBox="1"/>
              <p:nvPr/>
            </p:nvSpPr>
            <p:spPr>
              <a:xfrm rot="-5400000">
                <a:off x="4373564" y="7234420"/>
                <a:ext cx="4266000" cy="12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Inputs, equipments, labs, MFI, banks, insurance</a:t>
                </a:r>
                <a:endParaRPr sz="800"/>
              </a:p>
            </p:txBody>
          </p:sp>
          <p:sp>
            <p:nvSpPr>
              <p:cNvPr id="290" name="Google Shape;290;p21"/>
              <p:cNvSpPr txBox="1"/>
              <p:nvPr/>
            </p:nvSpPr>
            <p:spPr>
              <a:xfrm rot="-2289252">
                <a:off x="6547520" y="4447238"/>
                <a:ext cx="3190942" cy="1292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lang="en" sz="800"/>
                  <a:t>T</a:t>
                </a:r>
                <a:r>
                  <a:rPr lang="en" sz="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raders, markfeds, processors, </a:t>
                </a:r>
                <a:r>
                  <a:rPr lang="en" sz="800"/>
                  <a:t>EXIM</a:t>
                </a:r>
                <a:endParaRPr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1" name="Google Shape;291;p21"/>
              <p:cNvCxnSpPr/>
              <p:nvPr/>
            </p:nvCxnSpPr>
            <p:spPr>
              <a:xfrm rot="10800000" flipH="1">
                <a:off x="4603462" y="4838611"/>
                <a:ext cx="10516800" cy="62718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21"/>
              <p:cNvCxnSpPr/>
              <p:nvPr/>
            </p:nvCxnSpPr>
            <p:spPr>
              <a:xfrm>
                <a:off x="4305759" y="4648200"/>
                <a:ext cx="10494000" cy="62718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21"/>
              <p:cNvCxnSpPr/>
              <p:nvPr/>
            </p:nvCxnSpPr>
            <p:spPr>
              <a:xfrm>
                <a:off x="9836963" y="1632856"/>
                <a:ext cx="0" cy="12240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597D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294" name="Google Shape;294;p21"/>
              <p:cNvSpPr txBox="1"/>
              <p:nvPr/>
            </p:nvSpPr>
            <p:spPr>
              <a:xfrm rot="1983173">
                <a:off x="4908861" y="11799440"/>
                <a:ext cx="4967980" cy="892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Pool, distribute, financial, digital assistance, brands &amp; marketing</a:t>
                </a:r>
                <a:endParaRPr sz="800"/>
              </a:p>
            </p:txBody>
          </p:sp>
          <p:sp>
            <p:nvSpPr>
              <p:cNvPr id="295" name="Google Shape;295;p21"/>
              <p:cNvSpPr txBox="1"/>
              <p:nvPr/>
            </p:nvSpPr>
            <p:spPr>
              <a:xfrm rot="-1954672">
                <a:off x="9860737" y="11599016"/>
                <a:ext cx="4968193" cy="1292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highlight>
                      <a:srgbClr val="FF0000"/>
                    </a:highlight>
                    <a:latin typeface="Arial"/>
                    <a:ea typeface="Arial"/>
                    <a:cs typeface="Arial"/>
                    <a:sym typeface="Arial"/>
                  </a:rPr>
                  <a:t>Contextual interactions, sharing thoughts, ideas, like, </a:t>
                </a:r>
                <a:r>
                  <a:rPr lang="en" sz="800">
                    <a:highlight>
                      <a:srgbClr val="FF0000"/>
                    </a:highlight>
                  </a:rPr>
                  <a:t>social moderation</a:t>
                </a:r>
                <a:endParaRPr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1"/>
              <p:cNvSpPr txBox="1"/>
              <p:nvPr/>
            </p:nvSpPr>
            <p:spPr>
              <a:xfrm rot="2091245">
                <a:off x="10365311" y="3191479"/>
                <a:ext cx="4767550" cy="892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Micro targeted &amp; personalized price, weather, pest alerts, FLDs</a:t>
                </a:r>
                <a:endParaRPr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1"/>
              <p:cNvSpPr txBox="1"/>
              <p:nvPr/>
            </p:nvSpPr>
            <p:spPr>
              <a:xfrm rot="-1989627">
                <a:off x="4261865" y="3034918"/>
                <a:ext cx="5608009" cy="1292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Marketplace, Traceability, aggregation, transactions &amp; online payments</a:t>
                </a:r>
                <a:endParaRPr sz="800"/>
              </a:p>
            </p:txBody>
          </p:sp>
          <p:sp>
            <p:nvSpPr>
              <p:cNvPr id="298" name="Google Shape;298;p21"/>
              <p:cNvSpPr txBox="1"/>
              <p:nvPr/>
            </p:nvSpPr>
            <p:spPr>
              <a:xfrm rot="-5400000">
                <a:off x="1839310" y="7487133"/>
                <a:ext cx="5825400" cy="8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Arial"/>
                  <a:buNone/>
                </a:pPr>
                <a:r>
                  <a:rPr lang="en" sz="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Marketplace, counterfeit, Uberization, banking, financial &amp; insurance </a:t>
                </a:r>
                <a:endParaRPr sz="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>
                <a:off x="7099509" y="606325"/>
                <a:ext cx="54018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Ag Depts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 rot="3182512">
                <a:off x="2561527" y="10995492"/>
                <a:ext cx="3584644" cy="923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" sz="1300"/>
                  <a:t>nstitutions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 rot="-3325722">
                <a:off x="1951906" y="3804375"/>
                <a:ext cx="4300961" cy="923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Other depts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>
                <a:off x="7062535" y="13915325"/>
                <a:ext cx="54822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" sz="1300"/>
                  <a:t>CORPORATES</a:t>
                </a:r>
                <a:endParaRPr sz="13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3" name="Google Shape;303;p21"/>
            <p:cNvSpPr/>
            <p:nvPr/>
          </p:nvSpPr>
          <p:spPr>
            <a:xfrm rot="-3304854">
              <a:off x="13717953" y="10750571"/>
              <a:ext cx="4286544" cy="923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ACADEMIA</a:t>
              </a:r>
              <a:endPara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1"/>
            <p:cNvSpPr txBox="1"/>
            <p:nvPr/>
          </p:nvSpPr>
          <p:spPr>
            <a:xfrm rot="5695918">
              <a:off x="12915606" y="7378922"/>
              <a:ext cx="5045782" cy="892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n" sz="800" b="0" i="0" u="none" strike="noStrike" cap="none">
                  <a:highlight>
                    <a:srgbClr val="FF0000"/>
                  </a:highlight>
                  <a:latin typeface="Arial"/>
                  <a:ea typeface="Arial"/>
                  <a:cs typeface="Arial"/>
                  <a:sym typeface="Arial"/>
                </a:rPr>
                <a:t>what to grow, what &amp; how to use, where to sell, how to prevent </a:t>
              </a:r>
              <a:endParaRPr sz="800" b="0" i="0" u="none" strike="noStrike" cap="none"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5" name="Google Shape;305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1675" y="6911975"/>
              <a:ext cx="1752600" cy="160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21"/>
          <p:cNvSpPr/>
          <p:nvPr/>
        </p:nvSpPr>
        <p:spPr>
          <a:xfrm>
            <a:off x="0" y="0"/>
            <a:ext cx="1872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Social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&amp; Answers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moderation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networks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Gratification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reach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5B0F00"/>
                </a:solidFill>
              </a:rPr>
              <a:t>social &amp; network effects in action </a:t>
            </a:r>
            <a:endParaRPr b="1" i="1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 txBox="1"/>
          <p:nvPr/>
        </p:nvSpPr>
        <p:spPr>
          <a:xfrm>
            <a:off x="7980373" y="4785340"/>
            <a:ext cx="1163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Confidential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2759</Words>
  <Application>Microsoft Office PowerPoint</Application>
  <PresentationFormat>On-screen Show (16:9)</PresentationFormat>
  <Paragraphs>618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Roboto</vt:lpstr>
      <vt:lpstr>Open Sans</vt:lpstr>
      <vt:lpstr>Arial</vt:lpstr>
      <vt:lpstr>Economica</vt:lpstr>
      <vt:lpstr>Luxe</vt:lpstr>
      <vt:lpstr>www.kalgudi.com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www.kalgudi.com</dc:title>
  <dc:creator>sreekanth voleti</dc:creator>
  <cp:lastModifiedBy>sreekanth voleti</cp:lastModifiedBy>
  <cp:revision>3</cp:revision>
  <dcterms:modified xsi:type="dcterms:W3CDTF">2018-11-27T02:20:59Z</dcterms:modified>
</cp:coreProperties>
</file>